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handoutMasterIdLst>
    <p:handoutMasterId r:id="rId34"/>
  </p:handoutMasterIdLst>
  <p:sldIdLst>
    <p:sldId id="256" r:id="rId2"/>
    <p:sldId id="287" r:id="rId3"/>
    <p:sldId id="279" r:id="rId4"/>
    <p:sldId id="294" r:id="rId5"/>
    <p:sldId id="295" r:id="rId6"/>
    <p:sldId id="296" r:id="rId7"/>
    <p:sldId id="278" r:id="rId8"/>
    <p:sldId id="288" r:id="rId9"/>
    <p:sldId id="289" r:id="rId10"/>
    <p:sldId id="290" r:id="rId11"/>
    <p:sldId id="291" r:id="rId12"/>
    <p:sldId id="276" r:id="rId13"/>
    <p:sldId id="258" r:id="rId14"/>
    <p:sldId id="275" r:id="rId15"/>
    <p:sldId id="260" r:id="rId16"/>
    <p:sldId id="261" r:id="rId17"/>
    <p:sldId id="262" r:id="rId18"/>
    <p:sldId id="300" r:id="rId19"/>
    <p:sldId id="299" r:id="rId20"/>
    <p:sldId id="297" r:id="rId21"/>
    <p:sldId id="298" r:id="rId22"/>
    <p:sldId id="301" r:id="rId23"/>
    <p:sldId id="309" r:id="rId24"/>
    <p:sldId id="308" r:id="rId25"/>
    <p:sldId id="316" r:id="rId26"/>
    <p:sldId id="311" r:id="rId27"/>
    <p:sldId id="264" r:id="rId28"/>
    <p:sldId id="267" r:id="rId29"/>
    <p:sldId id="269" r:id="rId30"/>
    <p:sldId id="317" r:id="rId31"/>
    <p:sldId id="312" r:id="rId32"/>
    <p:sldId id="315" r:id="rId33"/>
  </p:sldIdLst>
  <p:sldSz cx="9144000" cy="6858000" type="screen4x3"/>
  <p:notesSz cx="6888163" cy="1002188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723"/>
  </p:normalViewPr>
  <p:slideViewPr>
    <p:cSldViewPr>
      <p:cViewPr varScale="1">
        <p:scale>
          <a:sx n="110" d="100"/>
          <a:sy n="110" d="100"/>
        </p:scale>
        <p:origin x="87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9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69F181D-E13E-4069-A082-6AD1FDFF70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809"/>
          </a:xfrm>
          <a:prstGeom prst="rect">
            <a:avLst/>
          </a:prstGeom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C6B634-0627-44ED-B45D-D0B538E6ADB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809"/>
          </a:xfrm>
          <a:prstGeom prst="rect">
            <a:avLst/>
          </a:prstGeom>
        </p:spPr>
        <p:txBody>
          <a:bodyPr vert="horz" wrap="square" lIns="96606" tIns="48303" rIns="96606" bIns="4830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54F40405-BF74-4B8D-88E3-54D6ECCAF796}" type="datetimeFigureOut">
              <a:rPr lang="de-DE"/>
              <a:pPr>
                <a:defRPr/>
              </a:pPr>
              <a:t>25.11.2022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FBCF805-6062-4730-90BB-55804E92FA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8491"/>
            <a:ext cx="2984500" cy="501809"/>
          </a:xfrm>
          <a:prstGeom prst="rect">
            <a:avLst/>
          </a:prstGeom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8A72FD6-C548-4C4F-ADFB-E1B39998E1D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075" y="9518491"/>
            <a:ext cx="2984500" cy="501809"/>
          </a:xfrm>
          <a:prstGeom prst="rect">
            <a:avLst/>
          </a:prstGeom>
        </p:spPr>
        <p:txBody>
          <a:bodyPr vert="horz" wrap="square" lIns="96606" tIns="48303" rIns="96606" bIns="4830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F56F147B-E1E6-400E-B304-6EE517E86669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82E26841-6813-4532-A541-94E53DB6C53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C4D5AE8E-2659-493F-AB27-27B63E0210F1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de-DE" altLang="de-DE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210DB7FB-DFB7-48D4-809C-70BEA3430A6E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de-DE" altLang="de-D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5A4B4FF9-B9C1-4489-A2B5-F31ACE715B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8D5D3501-6EA1-4639-AFA7-26C95479D2B8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8749E003-1008-42A8-ACAF-C823A6B3B672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4DF20B91-374A-44E5-BEAD-5746F291BA8E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D3F4397D-0205-432D-BD17-61F97CF365E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C3F8F64E-D9AD-4E5C-A1A9-9E5F3441335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513EDB64-DAC8-425D-A042-445D16BAEE5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53A88F3C-0F65-4F91-A0CC-1E6A75F141F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BE972FAD-F01A-4366-B967-8DAAE0D5485D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3A9DAE90-1AC5-4BCD-B052-B6C44BE2A92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EC449206-895A-4408-B1FA-EBD590E0E44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de-DE" altLang="de-DE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5019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</a:p>
        </p:txBody>
      </p:sp>
      <p:sp>
        <p:nvSpPr>
          <p:cNvPr id="5019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C25D8C33-DD31-4D23-9E13-FD1E6AE264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EDFEC44A-547E-4E63-B9AC-ED8B3F3194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8A0CB583-9FE6-4AEF-B1DD-7E59E027E7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548B7-AD9F-426A-A8BA-BBACF06DCAB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4111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809E4D1-78CC-4BAE-A48C-C2864777337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420F025-C18E-47CE-BD33-647A5B55E7D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1A0555-5891-4A45-A5A0-4C2D62ACAECC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9B27695D-49E7-491A-90DA-F5876AA5BDE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661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19D0913-2CC7-4922-AA72-7DC1453E530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DB66CF1-4244-420C-BF46-22F48FC167E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E5B658-BAA3-46EC-9515-B33B51B40914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1FDA0E16-C16C-457C-84D9-83FC37D0546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4349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16C42B8-8E60-460D-BA38-78EF869CB0E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742238E-8E48-41B2-ADA2-C4AB27C83B0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610D31-EF20-4BD4-A8C4-FA40DB7A35CC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159D0106-E4DB-4B5B-8493-950AC8EC751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5031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4038600" cy="18669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8669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57200" y="4000500"/>
            <a:ext cx="4038600" cy="18669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8200" y="4000500"/>
            <a:ext cx="4038600" cy="18669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FFAF07F-2609-4AA9-8C49-1FA6FDFC22F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A5FCD35-1C19-41F3-AB45-48E6BE6016C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7D725-428B-4D10-A2FE-8320FF0B7A15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04ABE465-8D70-4195-BDC3-C3541A6673B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559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9C6053C-E5A8-4D82-ABD8-4DF6F0DC96E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2150A37-6F67-4EDC-B0D1-4D985F8F978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4D952E-F507-4D9B-88FB-4AE651C0EF30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C036D2CE-A739-4A76-B874-AEAEEA7DAEB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7182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DCEF856-570B-498C-832A-F5E5C1BB29B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6578897-693E-4C81-81BD-109D999A587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20AA32-25CA-4D87-94A8-0B85AF9787D8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514EB2E0-EC49-4888-AFB9-7705448C89A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97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A93FD70-C539-4DAF-BE80-C69BA62EB3E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F6A8940-C08B-4D34-B1C5-28971B3383D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3DE1B3-AF84-4788-BBB7-5F1E3F2A6B51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695B4324-B2E7-41D5-A4D1-20544AA5E56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7718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99055D8-929E-4AF2-B2C5-CE21075157A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BEE65E76-1F95-410B-9CBB-5C7BC4A87A5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1FF843-60EA-4C3E-A1C6-CA300F39DCC7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2BB33897-F201-47CC-864F-4F61A68404D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7785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06D38F7-5F87-4294-9FE5-5B4620A1359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7FCD96-4206-4DB2-958E-E4651811517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5F8E27-349E-42A0-8DC6-E915326D3570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6699A405-325D-484D-BF48-1161B74911A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37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18ACB9A-E6F6-49F6-8860-71DDCC1777E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E0E0EFF-21AA-4F18-AAEE-7A71BE8FF26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36208-E291-4952-9AA4-F4998BF3563D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11D409CB-00F4-4498-9BB6-5A381B08595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7209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DCC5CC3-E9D5-4B8C-93D2-882B165D3C1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94F8CD7-802D-4115-BED8-D39A6E2D18D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01DE12-8CFE-44EF-A406-39676FE47D04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D70B4621-8424-4D89-A68F-A7FCA8A2766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4481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1E6EC26-1D56-4D57-87C4-906AEEF6E17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B4902A7-AFC5-41C8-BA54-63DCEBA3170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C96917-BCAF-4D8A-9137-780DAC6FD6CC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A0997817-9B40-49AE-9278-718E5CCE5B48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627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A1629AE7-154F-4A95-8379-374F6E986D2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815A1C1E-B365-41B4-8329-2A78954660E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fld id="{781535F4-8121-472D-B97E-8A6E2EE3DB20}" type="slidenum">
              <a:rPr lang="de-DE" altLang="de-DE"/>
              <a:pPr/>
              <a:t>‹Nr.›</a:t>
            </a:fld>
            <a:endParaRPr lang="de-DE" altLang="de-DE"/>
          </a:p>
        </p:txBody>
      </p:sp>
      <p:grpSp>
        <p:nvGrpSpPr>
          <p:cNvPr id="4100" name="Group 4">
            <a:extLst>
              <a:ext uri="{FF2B5EF4-FFF2-40B4-BE49-F238E27FC236}">
                <a16:creationId xmlns:a16="http://schemas.microsoft.com/office/drawing/2014/main" id="{EF7E940D-04C9-42C4-AE5B-C9A591E8A91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C7ADACCD-E4FB-42B9-B9DC-8FEA3144C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de-DE" altLang="de-DE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03D77D27-5F89-419D-9B9E-9A1E960FB9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de-DE" altLang="de-DE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828D0A44-337A-4308-8EC5-51AD8BD05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de-DE" altLang="de-DE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CDDB75B3-F84D-42B7-9E08-43603828F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de-DE" altLang="de-DE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D7FFDCC8-8BB4-453C-8971-624E2AD7F5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de-DE" altLang="de-DE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ECDA9EAC-A9F9-4B8E-A48C-8D0661235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de-DE" altLang="de-DE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B5908D47-6CCF-4136-849C-B3FAB1472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de-DE" altLang="de-DE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20C444C0-C476-46FF-A706-63526D2F09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de-DE" altLang="de-DE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3317C236-0F0B-4F12-B59E-20FBBECD4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de-DE" altLang="de-DE">
                <a:solidFill>
                  <a:schemeClr val="accent2"/>
                </a:solidFill>
              </a:endParaRPr>
            </a:p>
          </p:txBody>
        </p:sp>
      </p:grpSp>
      <p:sp>
        <p:nvSpPr>
          <p:cNvPr id="4101" name="Rectangle 14">
            <a:extLst>
              <a:ext uri="{FF2B5EF4-FFF2-40B4-BE49-F238E27FC236}">
                <a16:creationId xmlns:a16="http://schemas.microsoft.com/office/drawing/2014/main" id="{54532E03-F580-4D2B-854B-0857CB845C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102" name="Rectangle 15">
            <a:extLst>
              <a:ext uri="{FF2B5EF4-FFF2-40B4-BE49-F238E27FC236}">
                <a16:creationId xmlns:a16="http://schemas.microsoft.com/office/drawing/2014/main" id="{9BA3A863-3692-46A5-8812-71678A0946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9168" name="Rectangle 16">
            <a:extLst>
              <a:ext uri="{FF2B5EF4-FFF2-40B4-BE49-F238E27FC236}">
                <a16:creationId xmlns:a16="http://schemas.microsoft.com/office/drawing/2014/main" id="{696990AA-164B-4CA9-94A1-5F4FF571C31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5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  <p:sldLayoutId id="2147484392" r:id="rId11"/>
    <p:sldLayoutId id="2147484393" r:id="rId12"/>
    <p:sldLayoutId id="214748439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140E632-D0CC-42BB-AD52-71AAF1FC831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125538"/>
            <a:ext cx="6019800" cy="2913062"/>
          </a:xfrm>
        </p:spPr>
        <p:txBody>
          <a:bodyPr/>
          <a:lstStyle/>
          <a:p>
            <a:pPr eaLnBrk="1" hangingPunct="1">
              <a:defRPr/>
            </a:pPr>
            <a:r>
              <a:rPr lang="de-DE" altLang="de-DE" sz="4200" b="1" dirty="0">
                <a:solidFill>
                  <a:schemeClr val="accent5">
                    <a:lumMod val="50000"/>
                  </a:schemeClr>
                </a:solidFill>
              </a:rPr>
              <a:t>Drei Bildungsgänge -</a:t>
            </a:r>
            <a:br>
              <a:rPr lang="de-DE" altLang="de-DE" sz="4200" dirty="0"/>
            </a:br>
            <a:r>
              <a:rPr lang="de-DE" altLang="de-DE" sz="4200" dirty="0"/>
              <a:t>Vier Schulformen: </a:t>
            </a:r>
            <a:r>
              <a:rPr lang="de-DE" altLang="de-DE" sz="3200" b="1" dirty="0">
                <a:solidFill>
                  <a:srgbClr val="FF0000"/>
                </a:solidFill>
              </a:rPr>
              <a:t>Hauptschule </a:t>
            </a:r>
            <a:br>
              <a:rPr lang="de-DE" altLang="de-DE" sz="3200" b="1" dirty="0">
                <a:solidFill>
                  <a:srgbClr val="FF0000"/>
                </a:solidFill>
              </a:rPr>
            </a:br>
            <a:r>
              <a:rPr lang="de-DE" altLang="de-DE" sz="3200" b="1" dirty="0">
                <a:solidFill>
                  <a:srgbClr val="FF0000"/>
                </a:solidFill>
              </a:rPr>
              <a:t>Realschule </a:t>
            </a:r>
            <a:br>
              <a:rPr lang="de-DE" altLang="de-DE" sz="3200" b="1" dirty="0">
                <a:solidFill>
                  <a:srgbClr val="FF0000"/>
                </a:solidFill>
              </a:rPr>
            </a:br>
            <a:r>
              <a:rPr lang="de-DE" altLang="de-DE" sz="3200" b="1" dirty="0">
                <a:solidFill>
                  <a:srgbClr val="FF0000"/>
                </a:solidFill>
              </a:rPr>
              <a:t>Gymnasium</a:t>
            </a:r>
            <a:br>
              <a:rPr lang="de-DE" altLang="de-DE" sz="3200" b="1" dirty="0">
                <a:solidFill>
                  <a:srgbClr val="FF0000"/>
                </a:solidFill>
              </a:rPr>
            </a:br>
            <a:r>
              <a:rPr lang="de-DE" altLang="de-DE" sz="3200" b="1" dirty="0">
                <a:solidFill>
                  <a:srgbClr val="FF0000"/>
                </a:solidFill>
              </a:rPr>
              <a:t>Integrierte Gesamtschule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0CB3D82-B0C6-428E-95B1-57AA5312D04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de-DE" sz="3000" b="1"/>
              <a:t>Informationsabend der Grundschulen im Idsteiner Land zu den Bildungsgängen der weiterführenden Schulen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>
            <a:extLst>
              <a:ext uri="{FF2B5EF4-FFF2-40B4-BE49-F238E27FC236}">
                <a16:creationId xmlns:a16="http://schemas.microsoft.com/office/drawing/2014/main" id="{981CEFA8-CC7B-49F3-9FE5-76BB71BC56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229600" cy="1371600"/>
          </a:xfrm>
        </p:spPr>
        <p:txBody>
          <a:bodyPr/>
          <a:lstStyle/>
          <a:p>
            <a:r>
              <a:rPr lang="de-DE" altLang="de-DE" sz="3600" b="1"/>
              <a:t>Vorbereitung auf die Berufs- und Arbeitswelt im Bildungsgang Realschule</a:t>
            </a:r>
          </a:p>
        </p:txBody>
      </p:sp>
      <p:sp>
        <p:nvSpPr>
          <p:cNvPr id="12291" name="Inhaltsplatzhalter 8">
            <a:extLst>
              <a:ext uri="{FF2B5EF4-FFF2-40B4-BE49-F238E27FC236}">
                <a16:creationId xmlns:a16="http://schemas.microsoft.com/office/drawing/2014/main" id="{7391CFE8-A929-4471-9C04-FDA45B4E12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50000"/>
              </a:lnSpc>
            </a:pPr>
            <a:endParaRPr lang="de-DE" altLang="de-DE"/>
          </a:p>
          <a:p>
            <a:r>
              <a:rPr lang="de-DE" altLang="de-DE" sz="3400"/>
              <a:t>Arbeitslehre</a:t>
            </a:r>
          </a:p>
          <a:p>
            <a:r>
              <a:rPr lang="de-DE" altLang="de-DE" sz="3400"/>
              <a:t>Betriebserkundungen und Betriebspraktika</a:t>
            </a:r>
          </a:p>
          <a:p>
            <a:r>
              <a:rPr lang="de-DE" altLang="de-DE" sz="3400"/>
              <a:t>Zusammenarbeit mit Unternehmen und Betrieben sowie außerschulischen Organisationen</a:t>
            </a:r>
          </a:p>
          <a:p>
            <a:pPr>
              <a:buFont typeface="Wingdings" panose="05000000000000000000" pitchFamily="2" charset="2"/>
              <a:buNone/>
            </a:pPr>
            <a:endParaRPr lang="de-DE" altLang="de-DE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>
            <a:extLst>
              <a:ext uri="{FF2B5EF4-FFF2-40B4-BE49-F238E27FC236}">
                <a16:creationId xmlns:a16="http://schemas.microsoft.com/office/drawing/2014/main" id="{F4ED9B4C-6569-4E22-A45C-77FCE9267D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642350" cy="1371600"/>
          </a:xfrm>
        </p:spPr>
        <p:txBody>
          <a:bodyPr/>
          <a:lstStyle/>
          <a:p>
            <a:r>
              <a:rPr lang="de-DE" altLang="de-DE" sz="3500" b="1"/>
              <a:t>Abschlussverfahren und Abschlüsse im Bildungsgang Realschule</a:t>
            </a:r>
          </a:p>
        </p:txBody>
      </p:sp>
      <p:sp>
        <p:nvSpPr>
          <p:cNvPr id="13315" name="Inhaltsplatzhalter 8">
            <a:extLst>
              <a:ext uri="{FF2B5EF4-FFF2-40B4-BE49-F238E27FC236}">
                <a16:creationId xmlns:a16="http://schemas.microsoft.com/office/drawing/2014/main" id="{5F407AA1-1E1C-47FE-BAA1-6538B510AF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400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DE" altLang="de-DE" sz="2700" b="1"/>
              <a:t>Abschlussprüfung in Klasse 10: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sz="2000"/>
              <a:t>     - </a:t>
            </a:r>
            <a:r>
              <a:rPr lang="de-DE" altLang="de-DE" sz="2200"/>
              <a:t>Präsentationsprüfung auf der Grundlage einer Hausarbeit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sz="2200"/>
              <a:t>     - Landeseinheitliche schriftl. Prüfung in Deutsch, Mathematik,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sz="2200"/>
              <a:t>       Englisch (bzw. 1. Fremdsprache)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de-DE" altLang="de-DE" sz="2200"/>
          </a:p>
          <a:p>
            <a:pPr>
              <a:lnSpc>
                <a:spcPct val="90000"/>
              </a:lnSpc>
            </a:pPr>
            <a:r>
              <a:rPr lang="de-DE" altLang="de-DE" sz="2700" b="1"/>
              <a:t>Abschlüsse: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sz="2700"/>
              <a:t>    - </a:t>
            </a:r>
            <a:r>
              <a:rPr lang="de-DE" altLang="de-DE" sz="2600" b="1" i="1"/>
              <a:t>Realschulabschluss</a:t>
            </a:r>
            <a:r>
              <a:rPr lang="de-DE" altLang="de-DE" sz="2700"/>
              <a:t> </a:t>
            </a:r>
            <a:r>
              <a:rPr lang="de-DE" altLang="de-DE" sz="1500">
                <a:sym typeface="Wingdings" panose="05000000000000000000" pitchFamily="2" charset="2"/>
              </a:rPr>
              <a:t> </a:t>
            </a:r>
            <a:r>
              <a:rPr lang="de-DE" altLang="de-DE" sz="2200">
                <a:sym typeface="Wingdings" panose="05000000000000000000" pitchFamily="2" charset="2"/>
              </a:rPr>
              <a:t>duale Berufsausbildung;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sz="2200">
                <a:sym typeface="Wingdings" panose="05000000000000000000" pitchFamily="2" charset="2"/>
              </a:rPr>
              <a:t>        Besuch einer Fachoberschule </a:t>
            </a:r>
            <a:r>
              <a:rPr lang="de-DE" altLang="de-DE" sz="1600">
                <a:sym typeface="Wingdings" panose="05000000000000000000" pitchFamily="2" charset="2"/>
              </a:rPr>
              <a:t>(bei entsprechender Eignung)</a:t>
            </a:r>
            <a:endParaRPr lang="de-DE" altLang="de-DE" sz="160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sz="2700"/>
              <a:t>    - </a:t>
            </a:r>
            <a:r>
              <a:rPr lang="de-DE" altLang="de-DE" sz="2600" b="1" i="1"/>
              <a:t>Qualifizierender Realschulabschluss </a:t>
            </a:r>
            <a:r>
              <a:rPr lang="de-DE" altLang="de-DE" sz="1700">
                <a:sym typeface="Wingdings" panose="05000000000000000000" pitchFamily="2" charset="2"/>
              </a:rPr>
              <a:t></a:t>
            </a:r>
            <a:r>
              <a:rPr lang="de-DE" altLang="de-DE" sz="2000">
                <a:sym typeface="Wingdings" panose="05000000000000000000" pitchFamily="2" charset="2"/>
              </a:rPr>
              <a:t> </a:t>
            </a:r>
            <a:r>
              <a:rPr lang="de-DE" altLang="de-DE" sz="2200">
                <a:sym typeface="Wingdings" panose="05000000000000000000" pitchFamily="2" charset="2"/>
              </a:rPr>
              <a:t>berechtigt 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sz="2200">
                <a:sym typeface="Wingdings" panose="05000000000000000000" pitchFamily="2" charset="2"/>
              </a:rPr>
              <a:t>        zum Besuch einer Gymnasialen Oberstufe an einem                               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sz="2200">
                <a:sym typeface="Wingdings" panose="05000000000000000000" pitchFamily="2" charset="2"/>
              </a:rPr>
              <a:t>        allgemeinbildenden oder beruflichen Gymnasium</a:t>
            </a:r>
            <a:endParaRPr lang="de-DE" altLang="de-DE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66440D5-8D4F-4E7D-9F57-D33C4E511D2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altLang="de-DE" sz="4200"/>
              <a:t>Bildungsgang </a:t>
            </a:r>
            <a:r>
              <a:rPr lang="de-DE" altLang="de-DE" sz="4200" b="1">
                <a:solidFill>
                  <a:srgbClr val="FF0000"/>
                </a:solidFill>
              </a:rPr>
              <a:t>Gymnasium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3598A77-ADD9-44D9-B153-DA07846604C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de-DE" sz="3000" b="1"/>
              <a:t>Informationsabend der Grundschulen im Idsteiner Land zu den Bildungsgängen der weiterführenden Schulen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D0C90AB-935B-42A6-94A7-DACB858011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/>
              <a:t>G9 – der neunjährige gymnasiale Bildungsgang </a:t>
            </a:r>
          </a:p>
        </p:txBody>
      </p:sp>
      <p:graphicFrame>
        <p:nvGraphicFramePr>
          <p:cNvPr id="8234" name="Group 42">
            <a:extLst>
              <a:ext uri="{FF2B5EF4-FFF2-40B4-BE49-F238E27FC236}">
                <a16:creationId xmlns:a16="http://schemas.microsoft.com/office/drawing/2014/main" id="{AE3C8FF6-97F0-411C-B92D-1ED8C6370A0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4213" y="1916113"/>
          <a:ext cx="8062912" cy="4410076"/>
        </p:xfrm>
        <a:graphic>
          <a:graphicData uri="http://schemas.openxmlformats.org/drawingml/2006/table">
            <a:tbl>
              <a:tblPr/>
              <a:tblGrid>
                <a:gridCol w="1966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2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3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  <a:t>Aufbau</a:t>
                      </a:r>
                      <a:endParaRPr kumimoji="0" lang="de-DE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Jahrgangsstufe</a:t>
                      </a:r>
                      <a:endParaRPr kumimoji="0" lang="de-DE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  <a:t>13</a:t>
                      </a:r>
                      <a:b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</a:b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  <a:t>12</a:t>
                      </a:r>
                      <a:b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</a:b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  <a:t> Sekundarstufe II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  <a:t>Gymnasiale Oberstufe:</a:t>
                      </a:r>
                      <a:b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</a:br>
                      <a:b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</a:b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Qualifikationsphase 3,4</a:t>
                      </a:r>
                      <a:b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</a:b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Qualifikationsphase 1,2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Einführungsphase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62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  <a:t>9</a:t>
                      </a:r>
                      <a:b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</a:b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  <a:t>8</a:t>
                      </a:r>
                      <a:b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</a:b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  <a:t>7</a:t>
                      </a:r>
                      <a:b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</a:b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  <a:t>6</a:t>
                      </a:r>
                      <a:b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</a:b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  <a:t>5</a:t>
                      </a:r>
                      <a:endParaRPr kumimoji="0" lang="de-DE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  <a:t> </a:t>
                      </a: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  <a:t>Sekundarstufe 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  <a:cs typeface="Times New Roman" pitchFamily="18" charset="0"/>
                        </a:rPr>
                        <a:t>Mittelstufe</a:t>
                      </a:r>
                      <a:endParaRPr kumimoji="0" lang="de-DE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80E590-8C6B-4FB9-BC74-300D4AD72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84238"/>
          </a:xfrm>
        </p:spPr>
        <p:txBody>
          <a:bodyPr/>
          <a:lstStyle/>
          <a:p>
            <a:r>
              <a:rPr lang="de-DE" altLang="de-DE" sz="3200" b="1"/>
              <a:t>Unterricht</a:t>
            </a:r>
            <a:r>
              <a:rPr lang="de-DE" altLang="de-DE" sz="3200"/>
              <a:t> im gymnasialen Bildungsgang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0EE4FB1-AF4B-46D6-AFFC-4C00EA8079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39512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sz="2400" b="1" u="sng">
                <a:solidFill>
                  <a:srgbClr val="FF0000"/>
                </a:solidFill>
              </a:rPr>
              <a:t>Pflichtunterricht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DE" altLang="de-DE" sz="2400"/>
              <a:t>		Deutsch – Mathematik – 1. FS – 2. FS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DE" altLang="de-DE" sz="2400"/>
              <a:t>		Erdkunde – Geschichte – Politik und Wirtschaft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DE" altLang="de-DE" sz="2400"/>
              <a:t>		Biologie – Physik – Chemie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DE" altLang="de-DE" sz="2400"/>
              <a:t>		Kunst – Musik – Sport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DE" altLang="de-DE" sz="2400"/>
              <a:t>		Religion/Ethik</a:t>
            </a:r>
          </a:p>
          <a:p>
            <a:pPr>
              <a:lnSpc>
                <a:spcPct val="80000"/>
              </a:lnSpc>
            </a:pPr>
            <a:endParaRPr lang="de-DE" altLang="de-DE" sz="2400" u="sng"/>
          </a:p>
          <a:p>
            <a:pPr>
              <a:lnSpc>
                <a:spcPct val="80000"/>
              </a:lnSpc>
            </a:pPr>
            <a:r>
              <a:rPr lang="de-DE" altLang="de-DE" sz="2400" b="1" u="sng">
                <a:solidFill>
                  <a:srgbClr val="FF0000"/>
                </a:solidFill>
              </a:rPr>
              <a:t>Wahlpflichtunterricht </a:t>
            </a:r>
            <a:r>
              <a:rPr lang="de-DE" altLang="de-DE" sz="2400" u="sng">
                <a:solidFill>
                  <a:srgbClr val="FF0000"/>
                </a:solidFill>
              </a:rPr>
              <a:t>(5-10)</a:t>
            </a:r>
            <a:r>
              <a:rPr lang="de-DE" altLang="de-DE" sz="2400" b="1" u="sng">
                <a:solidFill>
                  <a:srgbClr val="FF0000"/>
                </a:solidFill>
              </a:rPr>
              <a:t> </a:t>
            </a:r>
            <a:r>
              <a:rPr lang="de-DE" altLang="de-DE" sz="2400" u="sng">
                <a:solidFill>
                  <a:srgbClr val="FF0000"/>
                </a:solidFill>
              </a:rPr>
              <a:t>oder</a:t>
            </a:r>
            <a:r>
              <a:rPr lang="de-DE" altLang="de-DE" sz="2400" b="1" u="sng">
                <a:solidFill>
                  <a:srgbClr val="FF0000"/>
                </a:solidFill>
              </a:rPr>
              <a:t> 3. FS </a:t>
            </a:r>
            <a:r>
              <a:rPr lang="de-DE" altLang="de-DE" sz="2400" u="sng">
                <a:solidFill>
                  <a:srgbClr val="FF0000"/>
                </a:solidFill>
              </a:rPr>
              <a:t>(9/10)</a:t>
            </a:r>
            <a:endParaRPr lang="de-DE" altLang="de-DE" sz="2400" b="1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DE" altLang="de-DE" sz="2400"/>
              <a:t>		Mehrstunden in Profilklassen</a:t>
            </a:r>
            <a:br>
              <a:rPr lang="de-DE" altLang="de-DE" sz="2400"/>
            </a:br>
            <a:r>
              <a:rPr lang="de-DE" altLang="de-DE" sz="2400"/>
              <a:t>	Förderkurse							Arbeitsgemeinschaften</a:t>
            </a:r>
            <a:r>
              <a:rPr lang="de-DE" altLang="de-DE" sz="2000"/>
              <a:t> </a:t>
            </a:r>
          </a:p>
          <a:p>
            <a:pPr>
              <a:lnSpc>
                <a:spcPct val="80000"/>
              </a:lnSpc>
            </a:pPr>
            <a:endParaRPr lang="de-DE" altLang="de-DE" sz="2000" u="sng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de-DE" altLang="de-DE" sz="2000" b="1" u="sng">
              <a:solidFill>
                <a:srgbClr val="FC7D68"/>
              </a:solidFill>
            </a:endParaRPr>
          </a:p>
          <a:p>
            <a:pPr>
              <a:lnSpc>
                <a:spcPct val="80000"/>
              </a:lnSpc>
            </a:pPr>
            <a:endParaRPr lang="de-DE" altLang="de-DE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92FF8B5-9257-42ED-8129-DF38B3136038}"/>
              </a:ext>
            </a:extLst>
          </p:cNvPr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de-DE" altLang="de-DE"/>
              <a:t>G8-G9 in der Region</a:t>
            </a:r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2358657E-4A9F-48DB-A12A-D03A68964FB4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4033838" cy="5857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de-DE" altLang="de-DE" sz="2800" b="1">
                <a:solidFill>
                  <a:srgbClr val="FF0000"/>
                </a:solidFill>
              </a:rPr>
              <a:t>G9</a:t>
            </a:r>
          </a:p>
        </p:txBody>
      </p:sp>
      <p:sp>
        <p:nvSpPr>
          <p:cNvPr id="21508" name="Rectangle 5">
            <a:extLst>
              <a:ext uri="{FF2B5EF4-FFF2-40B4-BE49-F238E27FC236}">
                <a16:creationId xmlns:a16="http://schemas.microsoft.com/office/drawing/2014/main" id="{94E10FBE-70B1-4142-B1F5-584278F97A35}"/>
              </a:ext>
            </a:extLst>
          </p:cNvPr>
          <p:cNvSpPr>
            <a:spLocks noGrp="1" noChangeArrowheads="1"/>
          </p:cNvSpPr>
          <p:nvPr>
            <p:ph sz="quarter" idx="2"/>
          </p:nvPr>
        </p:nvSpPr>
        <p:spPr>
          <a:xfrm>
            <a:off x="4652963" y="1981200"/>
            <a:ext cx="4033837" cy="6619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de-DE" altLang="de-DE" sz="2800" b="1">
                <a:solidFill>
                  <a:srgbClr val="FF0000"/>
                </a:solidFill>
              </a:rPr>
              <a:t>G8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F90B8DEB-69B8-4292-8617-5204758C5FB6}"/>
              </a:ext>
            </a:extLst>
          </p:cNvPr>
          <p:cNvSpPr>
            <a:spLocks noGrp="1" noChangeArrowheads="1"/>
          </p:cNvSpPr>
          <p:nvPr>
            <p:ph sz="quarter" idx="3"/>
          </p:nvPr>
        </p:nvSpPr>
        <p:spPr>
          <a:xfrm>
            <a:off x="457200" y="2566988"/>
            <a:ext cx="4033838" cy="4102100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DE" altLang="de-DE" sz="2400" dirty="0"/>
              <a:t>Pestalozzischule Idstein (</a:t>
            </a:r>
            <a:r>
              <a:rPr lang="de-DE" altLang="de-DE" sz="2400" dirty="0" err="1"/>
              <a:t>Gym</a:t>
            </a:r>
            <a:r>
              <a:rPr lang="de-DE" altLang="de-DE" sz="2400" dirty="0"/>
              <a:t>)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DE" altLang="de-DE" sz="2400" dirty="0"/>
              <a:t>Limesschule Idstein (KGS)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DE" altLang="de-DE" sz="2400" dirty="0"/>
              <a:t>Gesamtschule  Wallrabenstein (IGS)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DE" altLang="de-DE" sz="2400" dirty="0" err="1"/>
              <a:t>Theißtalschule</a:t>
            </a:r>
            <a:r>
              <a:rPr lang="de-DE" altLang="de-DE" sz="2400" dirty="0"/>
              <a:t> Niedernhausen (KGS)</a:t>
            </a:r>
          </a:p>
          <a:p>
            <a:pPr eaLnBrk="1" hangingPunct="1">
              <a:buFont typeface="Courier New" panose="02070309020205020404" pitchFamily="49" charset="0"/>
              <a:buChar char="o"/>
            </a:pPr>
            <a:r>
              <a:rPr lang="de-DE" altLang="de-DE" sz="2400" dirty="0"/>
              <a:t>Gymnasium Taunusstein (</a:t>
            </a:r>
            <a:r>
              <a:rPr lang="de-DE" altLang="de-DE" sz="2400" dirty="0" err="1"/>
              <a:t>Gym</a:t>
            </a:r>
            <a:r>
              <a:rPr lang="de-DE" altLang="de-DE" sz="2400" dirty="0"/>
              <a:t>)</a:t>
            </a:r>
          </a:p>
          <a:p>
            <a:pPr eaLnBrk="1" hangingPunct="1">
              <a:buFont typeface="Courier New" panose="02070309020205020404" pitchFamily="49" charset="0"/>
              <a:buNone/>
            </a:pPr>
            <a:endParaRPr lang="de-DE" altLang="de-DE" sz="2400" b="1" dirty="0"/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A4355994-1037-4A3B-9D9E-26F300CEB2AE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>
          <a:xfrm>
            <a:off x="4652963" y="2566988"/>
            <a:ext cx="4033837" cy="3300412"/>
          </a:xfrm>
        </p:spPr>
        <p:txBody>
          <a:bodyPr/>
          <a:lstStyle/>
          <a:p>
            <a:pPr eaLnBrk="1" hangingPunct="1">
              <a:buFont typeface="Courier New" panose="02070309020205020404" pitchFamily="49" charset="0"/>
              <a:buChar char="o"/>
            </a:pPr>
            <a:r>
              <a:rPr lang="de-DE" altLang="de-DE" sz="2400"/>
              <a:t>Private Gymnasien in Wiesbaden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build="p"/>
      <p:bldP spid="1843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3D397093-D910-44D2-A73A-11E36836E3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/>
              <a:t>Schulabschlüsse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3223B10-A61B-4245-A2A7-4DD3634A1A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altLang="de-DE" sz="2400" b="1"/>
              <a:t>Ziel ist die Allgemeine Hochschulreife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de-DE" altLang="de-DE" sz="2200"/>
              <a:t>Qualifizierung für jedes Studium</a:t>
            </a:r>
          </a:p>
          <a:p>
            <a:pPr lvl="1" eaLnBrk="1" hangingPunct="1">
              <a:buClr>
                <a:schemeClr val="tx1"/>
              </a:buClr>
              <a:buSzPct val="55000"/>
              <a:buFont typeface="Wingdings" panose="05000000000000000000" pitchFamily="2" charset="2"/>
              <a:buChar char="§"/>
            </a:pPr>
            <a:r>
              <a:rPr lang="de-DE" altLang="de-DE" sz="2600" b="1"/>
              <a:t>Berufsorientierung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de-DE" altLang="de-DE" sz="2200"/>
              <a:t>Seminare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de-DE" altLang="de-DE" sz="2200"/>
              <a:t>Betriebspraktika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de-DE" altLang="de-DE" sz="2200"/>
              <a:t>Beratungsangebote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altLang="de-DE" sz="2400" b="1"/>
              <a:t>weitere Abschlüsse sind möglich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de-DE" altLang="de-DE" sz="2200"/>
              <a:t>Schulischer Teil der Fachhochschulreife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de-DE" altLang="de-DE" sz="2200"/>
              <a:t>Gleichstellung mit dem mittleren Abschluss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5BA91390-98BD-4A88-9448-4E4EB2CFB8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/>
              <a:t>Unterschiede zu anderen Bildungsgängen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7E583A7A-A448-4D1B-AD79-84D77C915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altLang="de-DE" dirty="0"/>
              <a:t>2. Fremdsprache ist verbindlich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altLang="de-DE" dirty="0"/>
              <a:t>3. und 4. Fremdsprache sind möglich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altLang="de-DE" dirty="0"/>
              <a:t>Fachlehrerprinzip / Arbeit in Teams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altLang="de-DE" dirty="0"/>
              <a:t>Nichtversetzung 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de-DE" altLang="de-DE" dirty="0"/>
              <a:t>Klassengröße / Teiler 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1">
            <a:extLst>
              <a:ext uri="{FF2B5EF4-FFF2-40B4-BE49-F238E27FC236}">
                <a16:creationId xmlns:a16="http://schemas.microsoft.com/office/drawing/2014/main" id="{6129EE32-FD16-4BB1-BCB8-59A9EEAF10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457200"/>
            <a:ext cx="8075612" cy="1371600"/>
          </a:xfrm>
        </p:spPr>
        <p:txBody>
          <a:bodyPr/>
          <a:lstStyle/>
          <a:p>
            <a:r>
              <a:rPr lang="de-DE" altLang="de-DE" sz="4000"/>
              <a:t>Anforderungen</a:t>
            </a:r>
            <a:br>
              <a:rPr lang="de-DE" altLang="de-DE" sz="4000"/>
            </a:br>
            <a:r>
              <a:rPr lang="de-DE" altLang="de-DE" sz="4000"/>
              <a:t>und Voraussetzungen </a:t>
            </a:r>
            <a:br>
              <a:rPr lang="de-DE" altLang="de-DE" sz="4000"/>
            </a:br>
            <a:endParaRPr lang="de-DE" altLang="de-DE" sz="400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839D55-1DA0-4942-9F78-B0221B467B6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188" y="2060575"/>
            <a:ext cx="8208962" cy="4464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007D"/>
              </a:buClr>
            </a:pPr>
            <a:r>
              <a:rPr lang="de-DE" altLang="de-DE">
                <a:solidFill>
                  <a:srgbClr val="000000"/>
                </a:solidFill>
              </a:rPr>
              <a:t>Das kleine Einmaleins und die vier Grundrechenarten beherrschen</a:t>
            </a:r>
          </a:p>
          <a:p>
            <a:pPr eaLnBrk="1" hangingPunct="1">
              <a:lnSpc>
                <a:spcPct val="90000"/>
              </a:lnSpc>
              <a:buClr>
                <a:srgbClr val="00007D"/>
              </a:buClr>
            </a:pPr>
            <a:r>
              <a:rPr lang="de-DE" altLang="de-DE">
                <a:solidFill>
                  <a:srgbClr val="000000"/>
                </a:solidFill>
              </a:rPr>
              <a:t>korrekt abschreiben, schreiben und vergleichen können </a:t>
            </a:r>
          </a:p>
          <a:p>
            <a:pPr eaLnBrk="1" hangingPunct="1">
              <a:lnSpc>
                <a:spcPct val="90000"/>
              </a:lnSpc>
              <a:buClr>
                <a:srgbClr val="00007D"/>
              </a:buClr>
            </a:pPr>
            <a:r>
              <a:rPr lang="de-DE" altLang="de-DE">
                <a:solidFill>
                  <a:srgbClr val="000000"/>
                </a:solidFill>
              </a:rPr>
              <a:t>Erfahrenes und Wahrgenommenes inhaltlich richtig und sinnvoll geordnet wiedergeben können</a:t>
            </a:r>
          </a:p>
          <a:p>
            <a:pPr eaLnBrk="1" hangingPunct="1">
              <a:lnSpc>
                <a:spcPct val="90000"/>
              </a:lnSpc>
              <a:buClr>
                <a:srgbClr val="00007D"/>
              </a:buClr>
            </a:pPr>
            <a:r>
              <a:rPr lang="de-DE" altLang="de-DE">
                <a:solidFill>
                  <a:srgbClr val="000000"/>
                </a:solidFill>
              </a:rPr>
              <a:t>Texte auswendig lernen u. vortragen können</a:t>
            </a:r>
          </a:p>
          <a:p>
            <a:pPr eaLnBrk="1" hangingPunct="1">
              <a:lnSpc>
                <a:spcPct val="90000"/>
              </a:lnSpc>
              <a:buClr>
                <a:srgbClr val="00007D"/>
              </a:buClr>
            </a:pPr>
            <a:endParaRPr lang="de-DE" altLang="de-DE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7178533-D118-4A2A-AD60-EB91AE11D4C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549275"/>
            <a:ext cx="8250237" cy="1295400"/>
          </a:xfrm>
        </p:spPr>
        <p:txBody>
          <a:bodyPr anchor="b"/>
          <a:lstStyle/>
          <a:p>
            <a:pPr eaLnBrk="1" hangingPunct="1"/>
            <a:r>
              <a:rPr lang="de-DE" altLang="de-DE" sz="4000"/>
              <a:t>Anforderungen</a:t>
            </a:r>
            <a:br>
              <a:rPr lang="de-DE" altLang="de-DE" sz="4000" b="1"/>
            </a:br>
            <a:r>
              <a:rPr lang="de-DE" altLang="de-DE" sz="4000"/>
              <a:t>und</a:t>
            </a:r>
            <a:r>
              <a:rPr lang="de-DE" altLang="de-DE" sz="4000" b="1"/>
              <a:t> </a:t>
            </a:r>
            <a:r>
              <a:rPr lang="de-DE" altLang="de-DE" sz="4000"/>
              <a:t>Voraussetzungen </a:t>
            </a:r>
            <a:endParaRPr lang="de-DE" altLang="de-DE" sz="4000" b="1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22F73A7-4F66-4E3A-8662-6EDB229F288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844675"/>
            <a:ext cx="8137525" cy="45370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de-DE" sz="2800"/>
              <a:t>konzentriert zuhören und beobachten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sz="2800"/>
              <a:t>Komplexe Lernzusammenhänge verstehen</a:t>
            </a:r>
          </a:p>
          <a:p>
            <a:pPr eaLnBrk="1" hangingPunct="1">
              <a:lnSpc>
                <a:spcPct val="90000"/>
              </a:lnSpc>
              <a:buClr>
                <a:srgbClr val="00007D"/>
              </a:buClr>
            </a:pPr>
            <a:r>
              <a:rPr lang="de-DE" altLang="de-DE" sz="2800">
                <a:solidFill>
                  <a:srgbClr val="000000"/>
                </a:solidFill>
              </a:rPr>
              <a:t>unter Zeitdruck Aufgaben erfüllen können </a:t>
            </a:r>
          </a:p>
          <a:p>
            <a:pPr eaLnBrk="1" hangingPunct="1">
              <a:lnSpc>
                <a:spcPct val="90000"/>
              </a:lnSpc>
              <a:buClr>
                <a:srgbClr val="00007D"/>
              </a:buClr>
            </a:pPr>
            <a:r>
              <a:rPr lang="de-DE" altLang="de-DE" sz="2800">
                <a:solidFill>
                  <a:srgbClr val="000000"/>
                </a:solidFill>
              </a:rPr>
              <a:t>Hausaufgaben: regelmäßig und überwiegend selbstständig anfertigen</a:t>
            </a:r>
          </a:p>
          <a:p>
            <a:pPr eaLnBrk="1" hangingPunct="1">
              <a:lnSpc>
                <a:spcPct val="90000"/>
              </a:lnSpc>
              <a:buClr>
                <a:srgbClr val="00007D"/>
              </a:buClr>
            </a:pPr>
            <a:r>
              <a:rPr lang="de-DE" altLang="de-DE" sz="2800">
                <a:solidFill>
                  <a:srgbClr val="000000"/>
                </a:solidFill>
              </a:rPr>
              <a:t>Arbeiten, auch wenn es mal „keinen Spaß macht“</a:t>
            </a:r>
          </a:p>
          <a:p>
            <a:pPr eaLnBrk="1" hangingPunct="1">
              <a:lnSpc>
                <a:spcPct val="90000"/>
              </a:lnSpc>
              <a:buClr>
                <a:srgbClr val="00007D"/>
              </a:buClr>
            </a:pPr>
            <a:r>
              <a:rPr lang="de-DE" altLang="de-DE" sz="2800" b="1">
                <a:solidFill>
                  <a:srgbClr val="5858FF"/>
                </a:solidFill>
              </a:rPr>
              <a:t>Die Regeln des Zusammenlebens respektieren und danach handeln</a:t>
            </a:r>
            <a:endParaRPr lang="de-DE" altLang="de-DE" sz="20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E947185-BF99-48E4-96EE-A38D1B6DA04C}"/>
              </a:ext>
            </a:extLst>
          </p:cNvPr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884238"/>
          </a:xfrm>
          <a:solidFill>
            <a:srgbClr val="99FF99"/>
          </a:solidFill>
        </p:spPr>
        <p:txBody>
          <a:bodyPr/>
          <a:lstStyle/>
          <a:p>
            <a:pPr algn="ctr">
              <a:defRPr/>
            </a:pPr>
            <a:r>
              <a:rPr lang="de-DE" sz="4000" b="1" dirty="0">
                <a:solidFill>
                  <a:schemeClr val="accent5">
                    <a:lumMod val="25000"/>
                  </a:schemeClr>
                </a:solidFill>
              </a:rPr>
              <a:t>Grundschule</a:t>
            </a:r>
          </a:p>
        </p:txBody>
      </p:sp>
      <p:sp>
        <p:nvSpPr>
          <p:cNvPr id="13" name="Inhaltsplatzhalter 4">
            <a:extLst>
              <a:ext uri="{FF2B5EF4-FFF2-40B4-BE49-F238E27FC236}">
                <a16:creationId xmlns:a16="http://schemas.microsoft.com/office/drawing/2014/main" id="{1298A83C-6F1C-40D1-97C1-8E94C50FEDE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627313" y="1341438"/>
            <a:ext cx="1944687" cy="3167062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de-DE" b="1">
                <a:solidFill>
                  <a:srgbClr val="000072"/>
                </a:solidFill>
              </a:rPr>
              <a:t>Real-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de-DE" b="1">
                <a:solidFill>
                  <a:srgbClr val="000072"/>
                </a:solidFill>
              </a:rPr>
              <a:t>schule</a:t>
            </a:r>
            <a:endParaRPr lang="de-DE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de-DE"/>
              <a:t>Jg. 5-10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de-DE"/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de-DE" sz="2400" b="1">
                <a:solidFill>
                  <a:srgbClr val="FF0000"/>
                </a:solidFill>
              </a:rPr>
              <a:t>Mittlerer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de-DE" sz="2400" b="1">
                <a:solidFill>
                  <a:srgbClr val="FF0000"/>
                </a:solidFill>
              </a:rPr>
              <a:t>Abschluss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de-DE"/>
          </a:p>
          <a:p>
            <a:pPr>
              <a:buFont typeface="Wingdings" panose="05000000000000000000" pitchFamily="2" charset="2"/>
              <a:buNone/>
              <a:defRPr/>
            </a:pPr>
            <a:endParaRPr lang="de-DE"/>
          </a:p>
        </p:txBody>
      </p:sp>
      <p:sp>
        <p:nvSpPr>
          <p:cNvPr id="14" name="Inhaltsplatzhalter 4">
            <a:extLst>
              <a:ext uri="{FF2B5EF4-FFF2-40B4-BE49-F238E27FC236}">
                <a16:creationId xmlns:a16="http://schemas.microsoft.com/office/drawing/2014/main" id="{502F52BE-82CB-4ED0-BA46-DF4777F4935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787900" y="1341438"/>
            <a:ext cx="1944688" cy="3167062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de-DE" b="1">
                <a:solidFill>
                  <a:srgbClr val="000072"/>
                </a:solidFill>
              </a:rPr>
              <a:t>Gymna-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de-DE" b="1">
                <a:solidFill>
                  <a:srgbClr val="000072"/>
                </a:solidFill>
              </a:rPr>
              <a:t>sium</a:t>
            </a:r>
            <a:endParaRPr lang="de-DE">
              <a:solidFill>
                <a:srgbClr val="000072"/>
              </a:solidFill>
            </a:endParaRPr>
          </a:p>
          <a:p>
            <a:pPr>
              <a:buFont typeface="Wingdings" panose="05000000000000000000" pitchFamily="2" charset="2"/>
              <a:buNone/>
              <a:defRPr/>
            </a:pPr>
            <a:r>
              <a:rPr lang="de-DE"/>
              <a:t>Jg. 5-10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de-DE"/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de-DE" sz="2400" b="1">
                <a:solidFill>
                  <a:srgbClr val="FF0000"/>
                </a:solidFill>
              </a:rPr>
              <a:t>Mittlerer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de-DE" sz="2400" b="1">
                <a:solidFill>
                  <a:srgbClr val="FF0000"/>
                </a:solidFill>
              </a:rPr>
              <a:t>Abschluss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de-DE"/>
          </a:p>
          <a:p>
            <a:pPr>
              <a:buFont typeface="Wingdings" panose="05000000000000000000" pitchFamily="2" charset="2"/>
              <a:buNone/>
              <a:defRPr/>
            </a:pPr>
            <a:endParaRPr lang="de-DE"/>
          </a:p>
        </p:txBody>
      </p:sp>
      <p:sp>
        <p:nvSpPr>
          <p:cNvPr id="15" name="Inhaltsplatzhalter 4">
            <a:extLst>
              <a:ext uri="{FF2B5EF4-FFF2-40B4-BE49-F238E27FC236}">
                <a16:creationId xmlns:a16="http://schemas.microsoft.com/office/drawing/2014/main" id="{B6CF3E46-79D9-48B4-9231-3074F89EA5B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8313" y="1341438"/>
            <a:ext cx="1943100" cy="2592387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de-DE" b="1">
                <a:solidFill>
                  <a:srgbClr val="000072"/>
                </a:solidFill>
              </a:rPr>
              <a:t>Haupt-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de-DE" b="1">
                <a:solidFill>
                  <a:srgbClr val="000072"/>
                </a:solidFill>
              </a:rPr>
              <a:t>schule</a:t>
            </a:r>
            <a:endParaRPr lang="de-DE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de-DE"/>
              <a:t>Jg. 5-9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de-DE" sz="2400" b="1">
                <a:solidFill>
                  <a:srgbClr val="FF0000"/>
                </a:solidFill>
              </a:rPr>
              <a:t>Hauptschul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de-DE" sz="2400" b="1">
                <a:solidFill>
                  <a:srgbClr val="FF0000"/>
                </a:solidFill>
              </a:rPr>
              <a:t>-abschluss</a:t>
            </a:r>
          </a:p>
        </p:txBody>
      </p:sp>
      <p:sp>
        <p:nvSpPr>
          <p:cNvPr id="16" name="Inhaltsplatzhalter 4">
            <a:extLst>
              <a:ext uri="{FF2B5EF4-FFF2-40B4-BE49-F238E27FC236}">
                <a16:creationId xmlns:a16="http://schemas.microsoft.com/office/drawing/2014/main" id="{DDAE2FFD-22D4-4422-A213-F76F546461A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875463" y="1341438"/>
            <a:ext cx="1800225" cy="3167062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de-DE" b="1">
                <a:solidFill>
                  <a:srgbClr val="000072"/>
                </a:solidFill>
              </a:rPr>
              <a:t>IGS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de-DE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de-DE"/>
              <a:t>Jg. 5-10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de-DE"/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de-DE" sz="2400" b="1">
                <a:solidFill>
                  <a:srgbClr val="FF0000"/>
                </a:solidFill>
              </a:rPr>
              <a:t>Mittlerer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r>
              <a:rPr lang="de-DE" sz="2400" b="1">
                <a:solidFill>
                  <a:srgbClr val="FF0000"/>
                </a:solidFill>
              </a:rPr>
              <a:t>Abschluss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A4FE9E0E-793A-42C3-AD97-1B7F040644B5}"/>
              </a:ext>
            </a:extLst>
          </p:cNvPr>
          <p:cNvSpPr/>
          <p:nvPr/>
        </p:nvSpPr>
        <p:spPr>
          <a:xfrm>
            <a:off x="4859338" y="5373688"/>
            <a:ext cx="1800225" cy="7191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2400" b="1" dirty="0">
                <a:solidFill>
                  <a:srgbClr val="FF0000"/>
                </a:solidFill>
              </a:rPr>
              <a:t>Abitur</a:t>
            </a:r>
          </a:p>
        </p:txBody>
      </p:sp>
      <p:sp>
        <p:nvSpPr>
          <p:cNvPr id="19" name="Flussdiagramm: Manuelle Verarbeitung 18">
            <a:extLst>
              <a:ext uri="{FF2B5EF4-FFF2-40B4-BE49-F238E27FC236}">
                <a16:creationId xmlns:a16="http://schemas.microsoft.com/office/drawing/2014/main" id="{C7E8A9C6-B31F-462D-B641-FD58039FEE8C}"/>
              </a:ext>
            </a:extLst>
          </p:cNvPr>
          <p:cNvSpPr/>
          <p:nvPr/>
        </p:nvSpPr>
        <p:spPr>
          <a:xfrm>
            <a:off x="3419475" y="4508500"/>
            <a:ext cx="4465638" cy="865188"/>
          </a:xfrm>
          <a:prstGeom prst="flowChartManualOperation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 sz="2800" b="1" dirty="0">
                <a:solidFill>
                  <a:schemeClr val="accent5">
                    <a:lumMod val="25000"/>
                  </a:schemeClr>
                </a:solidFill>
              </a:rPr>
              <a:t>Gymnasiale Oberstufe</a:t>
            </a:r>
          </a:p>
        </p:txBody>
      </p:sp>
      <p:sp>
        <p:nvSpPr>
          <p:cNvPr id="5" name="Pfeil nach links und rechts 4">
            <a:extLst>
              <a:ext uri="{FF2B5EF4-FFF2-40B4-BE49-F238E27FC236}">
                <a16:creationId xmlns:a16="http://schemas.microsoft.com/office/drawing/2014/main" id="{997A226F-236E-4149-9C3D-B4F63BC9EA90}"/>
              </a:ext>
            </a:extLst>
          </p:cNvPr>
          <p:cNvSpPr/>
          <p:nvPr/>
        </p:nvSpPr>
        <p:spPr>
          <a:xfrm>
            <a:off x="2124075" y="1649413"/>
            <a:ext cx="792163" cy="576262"/>
          </a:xfrm>
          <a:prstGeom prst="leftRightArrow">
            <a:avLst>
              <a:gd name="adj1" fmla="val 25101"/>
              <a:gd name="adj2" fmla="val 47510"/>
            </a:avLst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  <p:sp>
        <p:nvSpPr>
          <p:cNvPr id="12" name="Pfeil nach links und rechts 11">
            <a:extLst>
              <a:ext uri="{FF2B5EF4-FFF2-40B4-BE49-F238E27FC236}">
                <a16:creationId xmlns:a16="http://schemas.microsoft.com/office/drawing/2014/main" id="{396B57CA-0A02-42D4-8F36-0160759D4A6C}"/>
              </a:ext>
            </a:extLst>
          </p:cNvPr>
          <p:cNvSpPr/>
          <p:nvPr/>
        </p:nvSpPr>
        <p:spPr>
          <a:xfrm>
            <a:off x="4284663" y="1654175"/>
            <a:ext cx="792162" cy="576263"/>
          </a:xfrm>
          <a:prstGeom prst="leftRightArrow">
            <a:avLst>
              <a:gd name="adj1" fmla="val 25101"/>
              <a:gd name="adj2" fmla="val 47510"/>
            </a:avLst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de-DE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  <p:bldP spid="14" grpId="0" build="p" animBg="1"/>
      <p:bldP spid="15" grpId="0" build="p" animBg="1"/>
      <p:bldP spid="16" grpId="0" build="p" animBg="1"/>
      <p:bldP spid="18" grpId="0" animBg="1"/>
      <p:bldP spid="19" grpId="0" animBg="1"/>
      <p:bldP spid="5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FF3EE6D-ADB2-487E-BD6D-BAE826D9BC1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609600"/>
            <a:ext cx="8682037" cy="922338"/>
          </a:xfrm>
        </p:spPr>
        <p:txBody>
          <a:bodyPr anchor="b"/>
          <a:lstStyle/>
          <a:p>
            <a:pPr eaLnBrk="1" hangingPunct="1"/>
            <a:r>
              <a:rPr lang="de-DE" altLang="de-DE" sz="2800" b="1"/>
              <a:t>Ist der gymnasiale Bildungsgang für mein Kind geeignet? – </a:t>
            </a:r>
            <a:r>
              <a:rPr lang="de-DE" altLang="de-DE" sz="2400" b="1"/>
              <a:t>Eltern beobachten und fragen 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3A8D98D-3111-4A62-A353-7C4FA1DB59D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844675"/>
            <a:ext cx="7924800" cy="4464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de-DE" altLang="de-DE" sz="1000"/>
          </a:p>
          <a:p>
            <a:pPr eaLnBrk="1" hangingPunct="1">
              <a:buClr>
                <a:srgbClr val="00007D"/>
              </a:buClr>
            </a:pPr>
            <a:r>
              <a:rPr lang="de-DE" altLang="de-DE" sz="2800">
                <a:solidFill>
                  <a:srgbClr val="000000"/>
                </a:solidFill>
              </a:rPr>
              <a:t>Hat mein Kind eine hohe Lernbereitschaft,     ist es neugierig und ausdauernd?</a:t>
            </a:r>
          </a:p>
          <a:p>
            <a:pPr eaLnBrk="1" hangingPunct="1">
              <a:buClr>
                <a:srgbClr val="00007D"/>
              </a:buClr>
            </a:pPr>
            <a:endParaRPr lang="de-DE" altLang="de-DE" sz="1000"/>
          </a:p>
          <a:p>
            <a:pPr eaLnBrk="1" hangingPunct="1">
              <a:lnSpc>
                <a:spcPct val="80000"/>
              </a:lnSpc>
            </a:pPr>
            <a:r>
              <a:rPr lang="de-DE" altLang="de-DE" sz="2800"/>
              <a:t>Hatte mein Kind in den Fächern Deutsch, Rechnen, Sachkunde gute bis sehr gute Noten? </a:t>
            </a:r>
          </a:p>
          <a:p>
            <a:pPr eaLnBrk="1" hangingPunct="1">
              <a:lnSpc>
                <a:spcPct val="80000"/>
              </a:lnSpc>
            </a:pPr>
            <a:endParaRPr lang="de-DE" altLang="de-DE" sz="1000"/>
          </a:p>
          <a:p>
            <a:pPr eaLnBrk="1" hangingPunct="1">
              <a:lnSpc>
                <a:spcPct val="80000"/>
              </a:lnSpc>
            </a:pPr>
            <a:r>
              <a:rPr lang="de-DE" altLang="de-DE" sz="2800"/>
              <a:t>Kommt mein Kind überwiegend allein mit den Hausaufgaben zurecht und erledigt diese zügig und sorgfältig? </a:t>
            </a:r>
            <a:endParaRPr lang="de-DE" altLang="de-DE" sz="280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el 1">
            <a:extLst>
              <a:ext uri="{FF2B5EF4-FFF2-40B4-BE49-F238E27FC236}">
                <a16:creationId xmlns:a16="http://schemas.microsoft.com/office/drawing/2014/main" id="{A6096DCF-050A-484D-9AE0-9E677B4C48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2800" b="1">
                <a:solidFill>
                  <a:srgbClr val="000000"/>
                </a:solidFill>
              </a:rPr>
              <a:t>Ist der gymnasiale Bildungsgang für mein Kind geeignet? – </a:t>
            </a:r>
            <a:r>
              <a:rPr lang="de-DE" altLang="de-DE" sz="2400" b="1">
                <a:solidFill>
                  <a:srgbClr val="000000"/>
                </a:solidFill>
              </a:rPr>
              <a:t>Eltern beobachten und fragen </a:t>
            </a:r>
            <a:endParaRPr lang="de-DE" altLang="de-DE" sz="240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933041-8B97-43E9-A319-05150776540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650" y="1981200"/>
            <a:ext cx="7931150" cy="4400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rgbClr val="00007D"/>
              </a:buClr>
            </a:pPr>
            <a:r>
              <a:rPr lang="de-DE" altLang="de-DE">
                <a:solidFill>
                  <a:srgbClr val="000000"/>
                </a:solidFill>
              </a:rPr>
              <a:t>Kann mein Kind sich über einen langen Zeitraum konzentrieren? </a:t>
            </a:r>
          </a:p>
          <a:p>
            <a:pPr eaLnBrk="1" hangingPunct="1">
              <a:lnSpc>
                <a:spcPct val="80000"/>
              </a:lnSpc>
              <a:buClr>
                <a:srgbClr val="00007D"/>
              </a:buClr>
            </a:pPr>
            <a:r>
              <a:rPr lang="de-DE" altLang="de-DE">
                <a:solidFill>
                  <a:srgbClr val="000000"/>
                </a:solidFill>
              </a:rPr>
              <a:t>Bleibt genügend Zeit für Hobby und Freizeit?</a:t>
            </a:r>
          </a:p>
          <a:p>
            <a:pPr eaLnBrk="1" hangingPunct="1">
              <a:lnSpc>
                <a:spcPct val="80000"/>
              </a:lnSpc>
              <a:buClr>
                <a:srgbClr val="00007D"/>
              </a:buClr>
            </a:pPr>
            <a:r>
              <a:rPr lang="de-DE" altLang="de-DE">
                <a:solidFill>
                  <a:srgbClr val="000000"/>
                </a:solidFill>
              </a:rPr>
              <a:t>Traue ich meinem Kind zu, noch einiges mehr für die Schule zu tun als bisher? </a:t>
            </a:r>
          </a:p>
          <a:p>
            <a:pPr eaLnBrk="1" hangingPunct="1">
              <a:lnSpc>
                <a:spcPct val="80000"/>
              </a:lnSpc>
              <a:buClr>
                <a:srgbClr val="00007D"/>
              </a:buClr>
            </a:pPr>
            <a:r>
              <a:rPr lang="de-DE" altLang="de-DE" b="1">
                <a:solidFill>
                  <a:srgbClr val="5858FF"/>
                </a:solidFill>
              </a:rPr>
              <a:t>Welche Empfehlung geben die Lehrerinnen und Lehrer der abgebenden Grundschule für mein Kind ?</a:t>
            </a:r>
            <a:r>
              <a:rPr lang="de-DE" altLang="de-DE">
                <a:solidFill>
                  <a:srgbClr val="5858FF"/>
                </a:solidFill>
              </a:rPr>
              <a:t>  </a:t>
            </a:r>
          </a:p>
          <a:p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E6C27E3-E30F-437D-B632-83994EF90F7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br>
              <a:rPr lang="de-DE" altLang="de-DE" sz="3600" b="1">
                <a:solidFill>
                  <a:srgbClr val="FF0000"/>
                </a:solidFill>
              </a:rPr>
            </a:br>
            <a:r>
              <a:rPr lang="de-DE" altLang="de-DE" sz="3600" b="1">
                <a:solidFill>
                  <a:srgbClr val="FF0000"/>
                </a:solidFill>
              </a:rPr>
              <a:t>Integrierte Gesamtschule</a:t>
            </a:r>
            <a:br>
              <a:rPr lang="de-DE" altLang="de-DE" sz="3600" b="1">
                <a:solidFill>
                  <a:srgbClr val="FF0000"/>
                </a:solidFill>
              </a:rPr>
            </a:br>
            <a:endParaRPr lang="de-DE" altLang="de-DE" sz="3600" b="1">
              <a:solidFill>
                <a:srgbClr val="FF0000"/>
              </a:solidFill>
            </a:endParaRP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CD993FE-8240-4EB3-9FB9-261A4CBA0E0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de-DE" sz="3000" b="1"/>
              <a:t>Informationsabend der Grundschulen im Idsteiner Land zu den Bildungsgängen der weiterführenden Schulen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8C400C4-EA1E-4C25-941D-5022BB3CD5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e-DE" altLang="de-DE" sz="3200" b="1" dirty="0"/>
              <a:t>Warum eine </a:t>
            </a:r>
            <a:r>
              <a:rPr lang="de-DE" altLang="de-DE" sz="3200" b="1" dirty="0">
                <a:solidFill>
                  <a:srgbClr val="FF0000"/>
                </a:solidFill>
              </a:rPr>
              <a:t>Integrierte</a:t>
            </a:r>
            <a:r>
              <a:rPr lang="de-DE" altLang="de-DE" sz="3200" b="1" dirty="0"/>
              <a:t> Gesamtschule?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3391763-2F2B-407C-BC5F-9B4D54795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276056"/>
          </a:xfrm>
        </p:spPr>
        <p:txBody>
          <a:bodyPr/>
          <a:lstStyle/>
          <a:p>
            <a:pPr eaLnBrk="1" hangingPunct="1"/>
            <a:endParaRPr lang="de-DE" altLang="de-DE" sz="2400" b="1" dirty="0"/>
          </a:p>
          <a:p>
            <a:pPr eaLnBrk="1" hangingPunct="1"/>
            <a:r>
              <a:rPr lang="de-DE" altLang="de-DE" sz="2400" dirty="0"/>
              <a:t>Alle Bildungsabschlüsse sind nach dem Prinzip des </a:t>
            </a:r>
            <a:r>
              <a:rPr lang="de-DE" altLang="de-DE" sz="2400" b="1" dirty="0"/>
              <a:t>längeren gemeinsamen Lernens </a:t>
            </a:r>
            <a:r>
              <a:rPr lang="de-DE" altLang="de-DE" sz="2400" dirty="0"/>
              <a:t>integriert. </a:t>
            </a:r>
          </a:p>
          <a:p>
            <a:pPr eaLnBrk="1" hangingPunct="1"/>
            <a:r>
              <a:rPr lang="de-DE" altLang="de-DE" sz="2400" dirty="0"/>
              <a:t>Die IGS ist eine Schule für alle Kinder: Alle lernen gemeinsam.</a:t>
            </a:r>
          </a:p>
          <a:p>
            <a:pPr eaLnBrk="1" hangingPunct="1"/>
            <a:r>
              <a:rPr lang="de-DE" altLang="de-DE" sz="2400" dirty="0"/>
              <a:t>Über den Bildungsweg wird später entschieden.</a:t>
            </a:r>
          </a:p>
          <a:p>
            <a:pPr eaLnBrk="1" hangingPunct="1"/>
            <a:r>
              <a:rPr lang="de-DE" altLang="de-DE" sz="2400" dirty="0"/>
              <a:t>Den Kindern werden Misserfolge wie Querversetzungen erspart.</a:t>
            </a:r>
          </a:p>
          <a:p>
            <a:pPr eaLnBrk="1" hangingPunct="1"/>
            <a:r>
              <a:rPr lang="de-DE" sz="2400" dirty="0"/>
              <a:t>Im Mittelpunkt stehen unterschiedliche Lern-voraussetzungen und individuelle Begabungen und Neigungen.</a:t>
            </a:r>
          </a:p>
          <a:p>
            <a:pPr marL="0" indent="0" eaLnBrk="1" hangingPunct="1">
              <a:buNone/>
            </a:pPr>
            <a:r>
              <a:rPr lang="de-DE" sz="2400" dirty="0"/>
              <a:t> </a:t>
            </a:r>
            <a:endParaRPr lang="de-DE" alt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>
            <a:extLst>
              <a:ext uri="{FF2B5EF4-FFF2-40B4-BE49-F238E27FC236}">
                <a16:creationId xmlns:a16="http://schemas.microsoft.com/office/drawing/2014/main" id="{C04E3066-723F-4DC1-B127-0F5D0466A6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35975" cy="1316038"/>
          </a:xfrm>
        </p:spPr>
        <p:txBody>
          <a:bodyPr/>
          <a:lstStyle/>
          <a:p>
            <a:r>
              <a:rPr lang="de-DE" altLang="de-DE" sz="3200" b="1" dirty="0"/>
              <a:t>Vorteile einer Integrierten Gesamtschule</a:t>
            </a:r>
            <a:endParaRPr lang="de-DE" altLang="de-DE" sz="3200" dirty="0"/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C8B39F83-2363-45D6-8399-40C232BB3C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16688" y="4005263"/>
            <a:ext cx="2351087" cy="6477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de-DE" altLang="de-DE" sz="2400" b="1" dirty="0"/>
          </a:p>
          <a:p>
            <a:pPr>
              <a:lnSpc>
                <a:spcPct val="80000"/>
              </a:lnSpc>
            </a:pPr>
            <a:endParaRPr lang="de-DE" altLang="de-DE" sz="2400" b="1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B669F92-6583-43C6-AB64-6EC59BFFA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199" y="1556792"/>
            <a:ext cx="7859217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de-DE" altLang="de-DE" sz="2400" kern="0" dirty="0"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de-DE" altLang="de-DE" sz="2400" b="1" kern="0" dirty="0">
                <a:latin typeface="Arial" charset="0"/>
              </a:rPr>
              <a:t>Mehr pädagogische Ressourcen: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de-DE" altLang="de-DE" sz="2400" kern="0" dirty="0">
                <a:latin typeface="Arial" charset="0"/>
              </a:rPr>
              <a:t>Kleinere Klassen (25 Kinder)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de-DE" altLang="de-DE" sz="2400" kern="0" dirty="0">
                <a:latin typeface="Arial" charset="0"/>
              </a:rPr>
              <a:t>Jahrgangsteams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de-DE" altLang="de-DE" sz="2400" kern="0" dirty="0">
                <a:latin typeface="Arial" charset="0"/>
              </a:rPr>
              <a:t>Schulsozialarbeit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r>
              <a:rPr lang="de-DE" altLang="de-DE" sz="2400" b="1" kern="0" dirty="0">
                <a:latin typeface="Arial" charset="0"/>
              </a:rPr>
              <a:t>Das System IGS kann dadurch schulische Folgen entwicklungsbedingter Krisen besser abfedern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de-DE" altLang="de-DE" sz="2400" kern="0" dirty="0">
                <a:latin typeface="Arial" charset="0"/>
              </a:rPr>
              <a:t>Es gibt keine Querversetzung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de-DE" altLang="de-DE" sz="2400" kern="0" dirty="0">
                <a:latin typeface="Arial" charset="0"/>
              </a:rPr>
              <a:t>Automatisches Aufrücken in die nächste Jahrgangsstufe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r>
              <a:rPr lang="de-DE" altLang="de-DE" sz="2400" kern="0" dirty="0">
                <a:latin typeface="Arial" charset="0"/>
              </a:rPr>
              <a:t>Vorbereitung auf den erfolgreichen Wechsel in die Oberstufe oder den Beruf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de-DE" altLang="de-DE" sz="2400" b="1" kern="0" dirty="0">
              <a:latin typeface="Arial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96EDE3DF-BD59-461D-8FAC-10401E0A7A53}"/>
              </a:ext>
            </a:extLst>
          </p:cNvPr>
          <p:cNvSpPr txBox="1">
            <a:spLocks noChangeArrowheads="1"/>
          </p:cNvSpPr>
          <p:nvPr/>
        </p:nvSpPr>
        <p:spPr bwMode="auto">
          <a:xfrm flipV="1">
            <a:off x="683568" y="6237312"/>
            <a:ext cx="7488832" cy="16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defRPr/>
            </a:pPr>
            <a:endParaRPr lang="de-DE" altLang="de-DE" sz="2400" b="1" kern="0" dirty="0">
              <a:latin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E8AB2518-AC55-40F3-BA64-CBB55730E2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536" y="457200"/>
            <a:ext cx="8291264" cy="1243608"/>
          </a:xfrm>
        </p:spPr>
        <p:txBody>
          <a:bodyPr/>
          <a:lstStyle/>
          <a:p>
            <a:r>
              <a:rPr lang="de-DE" altLang="de-DE" sz="3200" b="1" dirty="0"/>
              <a:t>Die Besonderheiten an der IGS</a:t>
            </a:r>
            <a:endParaRPr lang="de-DE" altLang="de-DE" sz="3200" dirty="0">
              <a:solidFill>
                <a:srgbClr val="FF0000"/>
              </a:solidFill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DE2AA158-A362-4434-B5AB-C5F576AA6B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6994525" cy="511256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sz="2400" dirty="0"/>
              <a:t>Individuelles Lerntempo, individuelle Förderung</a:t>
            </a:r>
          </a:p>
          <a:p>
            <a:pPr>
              <a:lnSpc>
                <a:spcPct val="80000"/>
              </a:lnSpc>
            </a:pPr>
            <a:r>
              <a:rPr lang="de-DE" sz="2400" dirty="0"/>
              <a:t>Offenes Lernen, 2 </a:t>
            </a:r>
            <a:r>
              <a:rPr lang="de-DE" sz="2400" dirty="0" err="1"/>
              <a:t>Wochenstd</a:t>
            </a:r>
            <a:r>
              <a:rPr lang="de-DE" sz="2400" dirty="0"/>
              <a:t>.: Das Lernen </a:t>
            </a:r>
            <a:r>
              <a:rPr lang="de-DE" sz="2400" dirty="0" err="1"/>
              <a:t>lernen</a:t>
            </a:r>
            <a:r>
              <a:rPr lang="de-DE" sz="2400" dirty="0"/>
              <a:t>, strukturierter Aufbau von Wissen und Können</a:t>
            </a:r>
          </a:p>
          <a:p>
            <a:pPr marL="0" indent="0">
              <a:lnSpc>
                <a:spcPct val="80000"/>
              </a:lnSpc>
              <a:buNone/>
            </a:pPr>
            <a:endParaRPr lang="de-DE" altLang="de-DE" sz="2400" dirty="0"/>
          </a:p>
          <a:p>
            <a:pPr lvl="0">
              <a:lnSpc>
                <a:spcPct val="80000"/>
              </a:lnSpc>
              <a:buClr>
                <a:srgbClr val="00007D"/>
              </a:buClr>
            </a:pPr>
            <a:r>
              <a:rPr lang="de-DE" altLang="de-DE" sz="2400" dirty="0">
                <a:solidFill>
                  <a:srgbClr val="000000"/>
                </a:solidFill>
              </a:rPr>
              <a:t>Lernen in Projekten </a:t>
            </a:r>
            <a:endParaRPr lang="de-DE" altLang="de-DE" sz="2400" b="1" dirty="0"/>
          </a:p>
          <a:p>
            <a:pPr>
              <a:lnSpc>
                <a:spcPct val="80000"/>
              </a:lnSpc>
            </a:pPr>
            <a:r>
              <a:rPr lang="de-DE" altLang="de-DE" sz="2400" dirty="0"/>
              <a:t>Starke Handlungsorientierung</a:t>
            </a:r>
          </a:p>
          <a:p>
            <a:pPr marL="0" indent="0">
              <a:lnSpc>
                <a:spcPct val="80000"/>
              </a:lnSpc>
              <a:buNone/>
            </a:pPr>
            <a:endParaRPr lang="de-DE" altLang="de-DE" sz="2400" dirty="0"/>
          </a:p>
          <a:p>
            <a:pPr>
              <a:lnSpc>
                <a:spcPct val="80000"/>
              </a:lnSpc>
            </a:pPr>
            <a:r>
              <a:rPr lang="de-DE" altLang="de-DE" sz="2400" dirty="0">
                <a:solidFill>
                  <a:srgbClr val="000000"/>
                </a:solidFill>
              </a:rPr>
              <a:t>Das soziale Handeln erhält einen besonderen Stellenwert.</a:t>
            </a:r>
          </a:p>
          <a:p>
            <a:pPr>
              <a:lnSpc>
                <a:spcPct val="80000"/>
              </a:lnSpc>
            </a:pPr>
            <a:r>
              <a:rPr lang="de-DE" sz="2400" dirty="0">
                <a:solidFill>
                  <a:srgbClr val="000000"/>
                </a:solidFill>
              </a:rPr>
              <a:t>Persönliche Kompetenzen werden ausgebaut.</a:t>
            </a:r>
          </a:p>
          <a:p>
            <a:pPr marL="0" indent="0">
              <a:lnSpc>
                <a:spcPct val="80000"/>
              </a:lnSpc>
              <a:buNone/>
            </a:pPr>
            <a:endParaRPr lang="de-DE" altLang="de-DE" sz="2400" dirty="0"/>
          </a:p>
          <a:p>
            <a:pPr>
              <a:lnSpc>
                <a:spcPct val="80000"/>
              </a:lnSpc>
            </a:pPr>
            <a:r>
              <a:rPr lang="de-DE" altLang="de-DE" sz="2400" dirty="0"/>
              <a:t>Zusätzliche Angebote für leistungsstarke Schülerinnen und Schüler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A15BD1E6-7223-485A-A7E6-3A795B68E3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316038"/>
          </a:xfrm>
        </p:spPr>
        <p:txBody>
          <a:bodyPr/>
          <a:lstStyle/>
          <a:p>
            <a:r>
              <a:rPr lang="de-DE" altLang="de-DE" sz="3200" b="1"/>
              <a:t>Welche </a:t>
            </a:r>
            <a:r>
              <a:rPr lang="de-DE" altLang="de-DE" sz="3200" b="1">
                <a:solidFill>
                  <a:srgbClr val="FF0000"/>
                </a:solidFill>
              </a:rPr>
              <a:t>Abschlüsse </a:t>
            </a:r>
            <a:r>
              <a:rPr lang="de-DE" altLang="de-DE" sz="3200" b="1"/>
              <a:t>bietet die IGS?</a:t>
            </a:r>
            <a:endParaRPr lang="de-DE" altLang="de-DE" sz="320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4E0F7E5-BA8F-4438-9FCB-57B939F78E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2205038"/>
            <a:ext cx="7128197" cy="453633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sz="2400" b="1" dirty="0"/>
              <a:t>Alle Abschlüsse nach der Sekundarstufe I</a:t>
            </a:r>
          </a:p>
          <a:p>
            <a:pPr>
              <a:lnSpc>
                <a:spcPct val="80000"/>
              </a:lnSpc>
            </a:pPr>
            <a:endParaRPr lang="de-DE" altLang="de-DE" sz="2400" b="1" dirty="0"/>
          </a:p>
          <a:p>
            <a:pPr>
              <a:lnSpc>
                <a:spcPct val="80000"/>
              </a:lnSpc>
            </a:pPr>
            <a:r>
              <a:rPr lang="de-DE" altLang="de-DE" sz="2400" b="1" dirty="0"/>
              <a:t>Hauptschulabschluss und </a:t>
            </a:r>
            <a:r>
              <a:rPr lang="de-DE" altLang="de-DE" sz="2400" b="1" dirty="0" err="1"/>
              <a:t>Quali</a:t>
            </a:r>
            <a:r>
              <a:rPr lang="de-DE" altLang="de-DE" sz="2400" b="1" dirty="0"/>
              <a:t> H nach Jahrgang 9</a:t>
            </a:r>
          </a:p>
          <a:p>
            <a:pPr>
              <a:lnSpc>
                <a:spcPct val="80000"/>
              </a:lnSpc>
            </a:pPr>
            <a:endParaRPr lang="de-DE" altLang="de-DE" sz="2400" b="1" dirty="0"/>
          </a:p>
          <a:p>
            <a:pPr>
              <a:lnSpc>
                <a:spcPct val="80000"/>
              </a:lnSpc>
            </a:pPr>
            <a:r>
              <a:rPr lang="de-DE" altLang="de-DE" sz="2400" b="1" dirty="0"/>
              <a:t>Realschulabschluss und MAQ – </a:t>
            </a:r>
            <a:r>
              <a:rPr lang="de-DE" altLang="de-DE" sz="1800" b="1" dirty="0"/>
              <a:t>alle Schülerinnen und Schüler der 10. Klasse nehmen an den Prüfungen teil</a:t>
            </a:r>
          </a:p>
          <a:p>
            <a:pPr>
              <a:lnSpc>
                <a:spcPct val="80000"/>
              </a:lnSpc>
            </a:pPr>
            <a:endParaRPr lang="de-DE" altLang="de-DE" sz="2400" b="1" dirty="0"/>
          </a:p>
          <a:p>
            <a:pPr>
              <a:lnSpc>
                <a:spcPct val="80000"/>
              </a:lnSpc>
            </a:pPr>
            <a:r>
              <a:rPr lang="de-DE" altLang="de-DE" sz="2400" b="1" dirty="0"/>
              <a:t>Versetzung in die Gymnasiale Oberstufe im Gymnasialen Bildungsgang (G9)</a:t>
            </a:r>
          </a:p>
          <a:p>
            <a:pPr>
              <a:lnSpc>
                <a:spcPct val="80000"/>
              </a:lnSpc>
            </a:pPr>
            <a:endParaRPr lang="de-DE" altLang="de-DE" sz="2000" b="1" dirty="0"/>
          </a:p>
          <a:p>
            <a:pPr>
              <a:lnSpc>
                <a:spcPct val="80000"/>
              </a:lnSpc>
            </a:pPr>
            <a:endParaRPr lang="de-DE" altLang="de-DE" sz="2400" b="1" dirty="0"/>
          </a:p>
          <a:p>
            <a:pPr>
              <a:lnSpc>
                <a:spcPct val="80000"/>
              </a:lnSpc>
            </a:pPr>
            <a:endParaRPr lang="de-DE" altLang="de-DE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A28236A9-7DE7-422F-B365-733FBD094B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5">
              <a:lumMod val="25000"/>
            </a:schemeClr>
          </a:solidFill>
        </p:spPr>
        <p:txBody>
          <a:bodyPr/>
          <a:lstStyle/>
          <a:p>
            <a:pPr algn="ctr" eaLnBrk="1" hangingPunct="1">
              <a:defRPr/>
            </a:pPr>
            <a:r>
              <a:rPr lang="de-DE" altLang="de-DE" sz="4000" b="1" dirty="0">
                <a:solidFill>
                  <a:srgbClr val="FF0000"/>
                </a:solidFill>
              </a:rPr>
              <a:t>Den Übergang gestalten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EF75816-7FE1-4A7C-B9C4-9A374B8B7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de-DE" altLang="de-DE" sz="2800" b="1"/>
              <a:t>Mögliche Belastungen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de-DE" altLang="de-DE" sz="2000" b="1"/>
              <a:t>Wechsel in großes System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de-DE" altLang="de-DE" sz="2000" b="1"/>
              <a:t>größere Klassen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de-DE" altLang="de-DE" sz="2000" b="1"/>
              <a:t>Nachmittagsunterricht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de-DE" altLang="de-DE" sz="28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de-DE" altLang="de-DE" sz="2800" b="1"/>
              <a:t>Übergangskonzepte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de-DE" altLang="de-DE" sz="2000" b="1"/>
              <a:t>Konzepte zum Eingewöhnen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de-DE" altLang="de-DE" sz="2000" b="1"/>
              <a:t>Methoden- bzw. Lernen lernen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de-DE" altLang="de-DE" sz="2000" b="1"/>
              <a:t>Doppelstunden</a:t>
            </a:r>
          </a:p>
          <a:p>
            <a:pPr lvl="2" eaLnBrk="1" hangingPunct="1">
              <a:lnSpc>
                <a:spcPct val="80000"/>
              </a:lnSpc>
            </a:pPr>
            <a:r>
              <a:rPr lang="de-DE" altLang="de-DE" sz="1800" b="1"/>
              <a:t>nicht für alle Fächer sinnvoll (z.B. Fremdsprachen, 2-stündige Nebenfächer)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6E99D077-B974-4942-88C2-5BEEB5A266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4000" dirty="0"/>
              <a:t>Besondere Angebote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E3B95C4-0920-49F6-8110-94CAF050B6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de-DE" altLang="de-DE" sz="2400" b="1" dirty="0"/>
              <a:t>Ganztagsangebot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de-DE" altLang="de-DE" sz="2200" dirty="0"/>
              <a:t>Mittagessen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de-DE" altLang="de-DE" sz="2200" dirty="0"/>
              <a:t>Hausaufgabenbetreuung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de-DE" altLang="de-DE" sz="2200" dirty="0"/>
              <a:t>Förderunterricht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de-DE" altLang="de-DE" sz="2200" dirty="0"/>
              <a:t>Projekte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de-DE" altLang="de-DE" sz="2200" dirty="0"/>
              <a:t>Arbeitsgemeinschaften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de-DE" altLang="de-DE" sz="2400" b="1" dirty="0"/>
              <a:t>Schüleraustausch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de-DE" altLang="de-DE" sz="2400" b="1" dirty="0"/>
              <a:t>Präventionsmaßnahmen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de-DE" altLang="de-DE" sz="2400" b="1" dirty="0"/>
              <a:t>besondere Schulprofile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de-DE" altLang="de-DE" sz="2400" b="1" dirty="0"/>
              <a:t>etc.</a:t>
            </a:r>
            <a:endParaRPr lang="de-DE" alt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84F581B-42DB-47BF-AF6C-2E0C5F44B8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3600"/>
              <a:t>Informationen </a:t>
            </a:r>
            <a:br>
              <a:rPr lang="de-DE" altLang="de-DE" sz="3600"/>
            </a:br>
            <a:r>
              <a:rPr lang="de-DE" altLang="de-DE" sz="3600"/>
              <a:t>zu den einzelnen Schulen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6A582B7-A403-4A52-863D-DA0B9356C6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493963"/>
            <a:ext cx="8229600" cy="3373437"/>
          </a:xfrm>
        </p:spPr>
        <p:txBody>
          <a:bodyPr/>
          <a:lstStyle/>
          <a:p>
            <a:pPr eaLnBrk="1" hangingPunct="1"/>
            <a:r>
              <a:rPr lang="de-DE" altLang="de-DE" sz="2800" dirty="0"/>
              <a:t>Broschüren und Homepages der Schulen</a:t>
            </a:r>
          </a:p>
          <a:p>
            <a:pPr eaLnBrk="1" hangingPunct="1"/>
            <a:r>
              <a:rPr lang="de-DE" altLang="de-DE" sz="2800" dirty="0"/>
              <a:t>Tage der offenen Tür (abhängig vom Pandemieverlauf)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ADDD495-E69D-44E7-9FAF-BFDD44C71D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altLang="de-DE" sz="4200"/>
              <a:t>Bildungsgang </a:t>
            </a:r>
            <a:br>
              <a:rPr lang="de-DE" altLang="de-DE" sz="4200" b="1">
                <a:solidFill>
                  <a:srgbClr val="FF0000"/>
                </a:solidFill>
              </a:rPr>
            </a:br>
            <a:r>
              <a:rPr lang="de-DE" altLang="de-DE" sz="4200" b="1">
                <a:solidFill>
                  <a:srgbClr val="FF0000"/>
                </a:solidFill>
              </a:rPr>
              <a:t>Hauptschule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AF0BF36-23FC-4068-B55A-D9B0024126A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de-DE" sz="3000" b="1"/>
              <a:t>Informationsabend der Grundschulen im Idsteiner Land zu den Bildungsgängen der weiterführenden Schulen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31CA75F-29A9-4B38-A267-A5C0F82DC9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36513"/>
            <a:ext cx="8229600" cy="1371600"/>
          </a:xfrm>
        </p:spPr>
        <p:txBody>
          <a:bodyPr/>
          <a:lstStyle/>
          <a:p>
            <a:pPr eaLnBrk="1" hangingPunct="1"/>
            <a:r>
              <a:rPr lang="de-DE" altLang="de-DE"/>
              <a:t>Herzliche Einladung …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5E16BDF-E2E5-4996-8029-D9351E42AD1C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3312319" y="1224012"/>
            <a:ext cx="2663825" cy="5301332"/>
          </a:xfrm>
          <a:ln w="5715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de-DE" sz="2400" dirty="0"/>
              <a:t>zum </a:t>
            </a:r>
            <a:r>
              <a:rPr lang="de-DE" sz="3200" b="1" dirty="0">
                <a:solidFill>
                  <a:srgbClr val="000072"/>
                </a:solidFill>
              </a:rPr>
              <a:t>Tag der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de-DE" sz="3200" b="1" dirty="0">
                <a:solidFill>
                  <a:srgbClr val="000072"/>
                </a:solidFill>
              </a:rPr>
              <a:t> offenen Tür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de-DE" sz="2400" dirty="0"/>
              <a:t> 		der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de-DE" sz="2400" b="1" dirty="0">
                <a:solidFill>
                  <a:srgbClr val="FF0000"/>
                </a:solidFill>
              </a:rPr>
              <a:t>Pestalozzischule</a:t>
            </a:r>
            <a:r>
              <a:rPr lang="de-DE" sz="2000" b="1" dirty="0">
                <a:solidFill>
                  <a:srgbClr val="FF0000"/>
                </a:solidFill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de-DE" sz="20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de-DE" sz="2000" dirty="0"/>
              <a:t>Idstein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de-DE" sz="2000" dirty="0"/>
              <a:t>am Freitag, den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de-DE" sz="2000" dirty="0"/>
              <a:t>27.01.2023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de-DE" sz="2000" dirty="0"/>
              <a:t>virtuell/digital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de-DE" sz="2000" dirty="0"/>
              <a:t>am Samstag, </a:t>
            </a:r>
          </a:p>
          <a:p>
            <a:pPr eaLnBrk="1" hangingPunct="1">
              <a:buNone/>
              <a:defRPr/>
            </a:pPr>
            <a:r>
              <a:rPr lang="de-DE" sz="2000" dirty="0"/>
              <a:t>den 28.01.2023</a:t>
            </a:r>
          </a:p>
          <a:p>
            <a:pPr eaLnBrk="1" hangingPunct="1">
              <a:buNone/>
              <a:defRPr/>
            </a:pPr>
            <a:r>
              <a:rPr lang="de-DE" sz="2000" dirty="0"/>
              <a:t>in Präsenz</a:t>
            </a:r>
          </a:p>
          <a:p>
            <a:pPr eaLnBrk="1" hangingPunct="1">
              <a:buNone/>
              <a:defRPr/>
            </a:pPr>
            <a:endParaRPr lang="de-DE" sz="2400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E52ECB4-D34A-432C-83DE-776228C06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7642" y="1228198"/>
            <a:ext cx="2592387" cy="5297146"/>
          </a:xfrm>
          <a:ln w="57150"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de-DE" sz="2400" dirty="0"/>
              <a:t>zum </a:t>
            </a:r>
            <a:r>
              <a:rPr lang="de-DE" sz="3200" b="1" dirty="0">
                <a:solidFill>
                  <a:srgbClr val="000072"/>
                </a:solidFill>
              </a:rPr>
              <a:t>Tag der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de-DE" sz="3200" b="1" dirty="0">
                <a:solidFill>
                  <a:srgbClr val="000072"/>
                </a:solidFill>
              </a:rPr>
              <a:t>offenen Tür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de-DE" sz="2400" dirty="0"/>
              <a:t>		der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de-DE" sz="2400" b="1" dirty="0">
                <a:solidFill>
                  <a:srgbClr val="FF0000"/>
                </a:solidFill>
              </a:rPr>
              <a:t>Limesschule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de-DE" sz="24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de-DE" sz="2000" dirty="0"/>
              <a:t>Idstein 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de-DE" sz="2000" dirty="0"/>
              <a:t>am Samstag,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de-DE" sz="2000" dirty="0"/>
              <a:t>den 04.02.2023</a:t>
            </a:r>
          </a:p>
          <a:p>
            <a:pPr eaLnBrk="1" hangingPunct="1">
              <a:buNone/>
              <a:defRPr/>
            </a:pPr>
            <a:r>
              <a:rPr lang="de-DE" sz="2000" dirty="0"/>
              <a:t>virtuell/digita</a:t>
            </a:r>
            <a:r>
              <a:rPr lang="de-DE" sz="2400" dirty="0"/>
              <a:t>l</a:t>
            </a:r>
            <a:r>
              <a:rPr lang="de-DE" sz="2400"/>
              <a:t> </a:t>
            </a:r>
            <a:endParaRPr lang="de-DE" sz="24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22548BD-DE45-4521-AD59-C93D02886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228198"/>
            <a:ext cx="2663825" cy="5297146"/>
          </a:xfrm>
          <a:prstGeom prst="rect">
            <a:avLst/>
          </a:prstGeom>
          <a:noFill/>
          <a:ln w="5715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de-DE" sz="2400" dirty="0"/>
              <a:t>zum </a:t>
            </a:r>
            <a:r>
              <a:rPr lang="de-DE" sz="3200" b="1" dirty="0">
                <a:solidFill>
                  <a:srgbClr val="000072"/>
                </a:solidFill>
              </a:rPr>
              <a:t>Tag der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de-DE" sz="3200" b="1" dirty="0">
                <a:solidFill>
                  <a:srgbClr val="000072"/>
                </a:solidFill>
              </a:rPr>
              <a:t>offenen Tür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de-DE" sz="2400" dirty="0"/>
              <a:t> 		der </a:t>
            </a: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de-DE" sz="2400" b="1" dirty="0">
                <a:solidFill>
                  <a:srgbClr val="FF0000"/>
                </a:solidFill>
              </a:rPr>
              <a:t>Gesamtschule</a:t>
            </a:r>
          </a:p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de-DE" sz="2400" b="1" dirty="0">
                <a:solidFill>
                  <a:srgbClr val="FF0000"/>
                </a:solidFill>
              </a:rPr>
              <a:t>Wallrabenstein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de-DE" sz="600" dirty="0"/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de-DE" sz="2000" dirty="0"/>
              <a:t>Hünstetten, 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de-DE" sz="2000" dirty="0"/>
              <a:t>am Samstag,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de-DE" sz="2000" dirty="0"/>
              <a:t>den 14.01.2023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de-DE" sz="2000" dirty="0"/>
              <a:t>in Präsenz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endParaRPr lang="de-DE" sz="2400" dirty="0"/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/>
            </a:pP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nimBg="1"/>
      <p:bldP spid="4" grpId="0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hteck 4">
            <a:extLst>
              <a:ext uri="{FF2B5EF4-FFF2-40B4-BE49-F238E27FC236}">
                <a16:creationId xmlns:a16="http://schemas.microsoft.com/office/drawing/2014/main" id="{29743AEF-C8FB-475C-9396-0875F2160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981075"/>
            <a:ext cx="7993062" cy="48323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de-DE" sz="4000" b="1" dirty="0">
                <a:latin typeface="Arial" charset="0"/>
              </a:rPr>
              <a:t>Materialpaket „Übergang 4 / 5“: </a:t>
            </a:r>
            <a:endParaRPr lang="de-DE" sz="4000" dirty="0">
              <a:latin typeface="Arial" charset="0"/>
            </a:endParaRPr>
          </a:p>
          <a:p>
            <a:pPr algn="ctr">
              <a:defRPr/>
            </a:pPr>
            <a:r>
              <a:rPr lang="de-DE" sz="2400" b="1" dirty="0">
                <a:latin typeface="Arial" charset="0"/>
              </a:rPr>
              <a:t> </a:t>
            </a:r>
          </a:p>
          <a:p>
            <a:pPr algn="ctr">
              <a:defRPr/>
            </a:pPr>
            <a:endParaRPr lang="de-DE" sz="2400" dirty="0">
              <a:latin typeface="Arial" charset="0"/>
            </a:endParaRPr>
          </a:p>
          <a:p>
            <a:pPr algn="ctr">
              <a:defRPr/>
            </a:pPr>
            <a:r>
              <a:rPr lang="de-DE" sz="2400" b="1" dirty="0">
                <a:latin typeface="Arial" charset="0"/>
              </a:rPr>
              <a:t>Link zum Info-Film </a:t>
            </a:r>
            <a:endParaRPr lang="de-DE" sz="2400" dirty="0">
              <a:latin typeface="Arial" charset="0"/>
            </a:endParaRPr>
          </a:p>
          <a:p>
            <a:pPr algn="ctr">
              <a:defRPr/>
            </a:pPr>
            <a:r>
              <a:rPr lang="de-DE" sz="2400" b="1" dirty="0">
                <a:latin typeface="Arial" charset="0"/>
              </a:rPr>
              <a:t>„Bildungswege in Hessen“ </a:t>
            </a:r>
          </a:p>
          <a:p>
            <a:pPr algn="ctr">
              <a:defRPr/>
            </a:pPr>
            <a:endParaRPr lang="de-DE" sz="2400" dirty="0">
              <a:latin typeface="Arial" charset="0"/>
            </a:endParaRPr>
          </a:p>
          <a:p>
            <a:pPr algn="ctr">
              <a:defRPr/>
            </a:pPr>
            <a:r>
              <a:rPr lang="de-DE" sz="2400" b="1" dirty="0">
                <a:solidFill>
                  <a:schemeClr val="accent5">
                    <a:lumMod val="75000"/>
                  </a:schemeClr>
                </a:solidFill>
                <a:latin typeface="Arial" charset="0"/>
              </a:rPr>
              <a:t>https://kultusministerium.hessen.de/presse/erklaerfilme-zum-hessischen-schulsystem-0 </a:t>
            </a:r>
          </a:p>
          <a:p>
            <a:pPr algn="ctr">
              <a:defRPr/>
            </a:pPr>
            <a:endParaRPr lang="de-DE" sz="2400" b="1" dirty="0">
              <a:latin typeface="Arial" charset="0"/>
            </a:endParaRPr>
          </a:p>
          <a:p>
            <a:pPr algn="ctr">
              <a:defRPr/>
            </a:pPr>
            <a:r>
              <a:rPr lang="de-DE" sz="2400" b="1" dirty="0">
                <a:latin typeface="Arial" charset="0"/>
              </a:rPr>
              <a:t>oder</a:t>
            </a:r>
          </a:p>
          <a:p>
            <a:pPr algn="ctr">
              <a:defRPr/>
            </a:pPr>
            <a:endParaRPr lang="de-DE" sz="2400" b="1" dirty="0">
              <a:latin typeface="Arial" charset="0"/>
            </a:endParaRPr>
          </a:p>
          <a:p>
            <a:pPr algn="ctr">
              <a:defRPr/>
            </a:pPr>
            <a:r>
              <a:rPr lang="de-DE" sz="2800" b="1" dirty="0">
                <a:solidFill>
                  <a:srgbClr val="FF0000"/>
                </a:solidFill>
                <a:latin typeface="Arial" charset="0"/>
              </a:rPr>
              <a:t>https://www.youtube.com/user/LandHessen</a:t>
            </a:r>
            <a:endParaRPr lang="de-DE" sz="2800" dirty="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el 1">
            <a:extLst>
              <a:ext uri="{FF2B5EF4-FFF2-40B4-BE49-F238E27FC236}">
                <a16:creationId xmlns:a16="http://schemas.microsoft.com/office/drawing/2014/main" id="{37BE7ECB-45E4-4501-A36B-02BB287BCE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b="1"/>
              <a:t>Das neue Anmeldeformular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FE1B2F06-2A43-446A-8F75-439603D1F482}"/>
              </a:ext>
            </a:extLst>
          </p:cNvPr>
          <p:cNvGrpSpPr/>
          <p:nvPr/>
        </p:nvGrpSpPr>
        <p:grpSpPr>
          <a:xfrm>
            <a:off x="611560" y="1556792"/>
            <a:ext cx="7776864" cy="5301208"/>
            <a:chOff x="556828" y="1268760"/>
            <a:chExt cx="7995067" cy="5650616"/>
          </a:xfrm>
        </p:grpSpPr>
        <p:graphicFrame>
          <p:nvGraphicFramePr>
            <p:cNvPr id="5" name="Objekt 4">
              <a:extLst>
                <a:ext uri="{FF2B5EF4-FFF2-40B4-BE49-F238E27FC236}">
                  <a16:creationId xmlns:a16="http://schemas.microsoft.com/office/drawing/2014/main" id="{4649E1CC-94E9-4C50-A26F-909917FF2CD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56828" y="1268760"/>
            <a:ext cx="3992617" cy="56506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4" name="Acrobat Document" r:id="rId3" imgW="4533739" imgH="6415998" progId="AcroExch.Document.DC">
                    <p:embed/>
                  </p:oleObj>
                </mc:Choice>
                <mc:Fallback>
                  <p:oleObj name="Acrobat Document" r:id="rId3" imgW="4533739" imgH="6415998" progId="AcroExch.Document.DC">
                    <p:embed/>
                    <p:pic>
                      <p:nvPicPr>
                        <p:cNvPr id="5" name="Objekt 4">
                          <a:extLst>
                            <a:ext uri="{FF2B5EF4-FFF2-40B4-BE49-F238E27FC236}">
                              <a16:creationId xmlns:a16="http://schemas.microsoft.com/office/drawing/2014/main" id="{4649E1CC-94E9-4C50-A26F-909917FF2CD9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56828" y="1268760"/>
                          <a:ext cx="3992617" cy="565061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kt 5">
              <a:extLst>
                <a:ext uri="{FF2B5EF4-FFF2-40B4-BE49-F238E27FC236}">
                  <a16:creationId xmlns:a16="http://schemas.microsoft.com/office/drawing/2014/main" id="{9E07D896-0BB3-4DC6-8FAF-A69CFE65845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559278" y="1268760"/>
            <a:ext cx="3992617" cy="56506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5" name="Acrobat Document" r:id="rId5" imgW="4533739" imgH="6415998" progId="AcroExch.Document.DC">
                    <p:embed/>
                  </p:oleObj>
                </mc:Choice>
                <mc:Fallback>
                  <p:oleObj name="Acrobat Document" r:id="rId5" imgW="4533739" imgH="6415998" progId="AcroExch.Document.DC">
                    <p:embed/>
                    <p:pic>
                      <p:nvPicPr>
                        <p:cNvPr id="6" name="Objekt 5">
                          <a:extLst>
                            <a:ext uri="{FF2B5EF4-FFF2-40B4-BE49-F238E27FC236}">
                              <a16:creationId xmlns:a16="http://schemas.microsoft.com/office/drawing/2014/main" id="{9E07D896-0BB3-4DC6-8FAF-A69CFE65845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559278" y="1268760"/>
                          <a:ext cx="3992617" cy="565061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>
            <a:extLst>
              <a:ext uri="{FF2B5EF4-FFF2-40B4-BE49-F238E27FC236}">
                <a16:creationId xmlns:a16="http://schemas.microsoft.com/office/drawing/2014/main" id="{6D31DFA6-08C6-4112-9667-4DD2579DF1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Der Bildungsgang Hauptschule</a:t>
            </a:r>
            <a:br>
              <a:rPr lang="de-DE" altLang="de-DE"/>
            </a:br>
            <a:r>
              <a:rPr lang="de-DE" altLang="de-DE" sz="3200" b="1"/>
              <a:t>Pädagogische Schwerpunkte</a:t>
            </a:r>
            <a:endParaRPr lang="de-DE" altLang="de-DE" b="1"/>
          </a:p>
        </p:txBody>
      </p:sp>
      <p:sp>
        <p:nvSpPr>
          <p:cNvPr id="6147" name="Inhaltsplatzhalter 2">
            <a:extLst>
              <a:ext uri="{FF2B5EF4-FFF2-40B4-BE49-F238E27FC236}">
                <a16:creationId xmlns:a16="http://schemas.microsoft.com/office/drawing/2014/main" id="{5039B616-799A-4C01-A003-83115A9C27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916113"/>
            <a:ext cx="8229600" cy="4537075"/>
          </a:xfrm>
        </p:spPr>
        <p:txBody>
          <a:bodyPr/>
          <a:lstStyle/>
          <a:p>
            <a:r>
              <a:rPr lang="de-DE" altLang="de-DE" sz="3000" dirty="0"/>
              <a:t>Verstärktes Klassenlehrerprinzip                 bis zum Schulabschluss</a:t>
            </a:r>
          </a:p>
          <a:p>
            <a:r>
              <a:rPr lang="de-DE" altLang="de-DE" sz="3000" dirty="0"/>
              <a:t>Kleinere Klassen</a:t>
            </a:r>
          </a:p>
          <a:p>
            <a:r>
              <a:rPr lang="de-DE" altLang="de-DE" sz="3000" dirty="0"/>
              <a:t>Intensive Unterstützung                               durch die sozialen Netzwerke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altLang="de-DE" sz="2400" dirty="0"/>
              <a:t>Beratungs- und Förderzentrum (rBFZ)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altLang="de-DE" sz="2400" dirty="0"/>
              <a:t>Schulsozialarbeit</a:t>
            </a:r>
          </a:p>
          <a:p>
            <a:endParaRPr lang="de-DE" altLang="de-DE" dirty="0"/>
          </a:p>
          <a:p>
            <a:endParaRPr lang="de-DE" alt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>
            <a:extLst>
              <a:ext uri="{FF2B5EF4-FFF2-40B4-BE49-F238E27FC236}">
                <a16:creationId xmlns:a16="http://schemas.microsoft.com/office/drawing/2014/main" id="{5F273F38-28F8-4389-AD47-005F8E8830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Der Bildungsgang Hauptschule</a:t>
            </a:r>
            <a:br>
              <a:rPr lang="de-DE" altLang="de-DE"/>
            </a:br>
            <a:r>
              <a:rPr lang="de-DE" altLang="de-DE" sz="3200" b="1"/>
              <a:t>Inhaltliche Schwerpunkte:</a:t>
            </a:r>
          </a:p>
        </p:txBody>
      </p:sp>
      <p:sp>
        <p:nvSpPr>
          <p:cNvPr id="7171" name="Inhaltsplatzhalter 2">
            <a:extLst>
              <a:ext uri="{FF2B5EF4-FFF2-40B4-BE49-F238E27FC236}">
                <a16:creationId xmlns:a16="http://schemas.microsoft.com/office/drawing/2014/main" id="{43B76E0D-F76B-4DAD-88EA-F88126067D1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2060575"/>
            <a:ext cx="8229600" cy="3886200"/>
          </a:xfrm>
        </p:spPr>
        <p:txBody>
          <a:bodyPr/>
          <a:lstStyle/>
          <a:p>
            <a:r>
              <a:rPr lang="de-DE" altLang="de-DE"/>
              <a:t>Durchgehend 2-3 Stunden Arbeitslehre</a:t>
            </a:r>
          </a:p>
          <a:p>
            <a:r>
              <a:rPr lang="de-DE" altLang="de-DE"/>
              <a:t>1. Fremdsprache Englisch</a:t>
            </a:r>
          </a:p>
          <a:p>
            <a:r>
              <a:rPr lang="de-DE" altLang="de-DE"/>
              <a:t>Natur-/Gesellschaftswissenschaften</a:t>
            </a:r>
          </a:p>
          <a:p>
            <a:r>
              <a:rPr lang="de-DE" altLang="de-DE"/>
              <a:t>Hauptfächer Deutsch und Mathematik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altLang="de-DE" sz="2600"/>
              <a:t>Verstärkter Fokus auf die Kernkompetenzen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altLang="de-DE" sz="2600"/>
              <a:t>Intensive Deutschförderung</a:t>
            </a:r>
          </a:p>
          <a:p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>
            <a:extLst>
              <a:ext uri="{FF2B5EF4-FFF2-40B4-BE49-F238E27FC236}">
                <a16:creationId xmlns:a16="http://schemas.microsoft.com/office/drawing/2014/main" id="{D77742B6-FA0F-49E2-81EF-E41EADCB0B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/>
          <a:lstStyle/>
          <a:p>
            <a:r>
              <a:rPr lang="de-DE" altLang="de-DE"/>
              <a:t>Wege nach dem Abschluss</a:t>
            </a:r>
          </a:p>
        </p:txBody>
      </p:sp>
      <p:graphicFrame>
        <p:nvGraphicFramePr>
          <p:cNvPr id="2" name="Inhaltsplatzhalter 1">
            <a:extLst>
              <a:ext uri="{FF2B5EF4-FFF2-40B4-BE49-F238E27FC236}">
                <a16:creationId xmlns:a16="http://schemas.microsoft.com/office/drawing/2014/main" id="{659DAECB-194A-4B8A-92F7-8339257F403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95288" y="1196975"/>
          <a:ext cx="8229600" cy="5354639"/>
        </p:xfrm>
        <a:graphic>
          <a:graphicData uri="http://schemas.openxmlformats.org/drawingml/2006/table">
            <a:tbl>
              <a:tblPr/>
              <a:tblGrid>
                <a:gridCol w="720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7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463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6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Abgeschlossene Berufsausbildung/ Mittlerer Abschluss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2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(1)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(Duale Berufsausbildung)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Mittlerer Abschluss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2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(Qualifizierender) Hauptschul-abschluss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Duale Berufsausbildung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70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Zweijährige Berufsfachschule/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Wechsel in Realschule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2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Bildungsgänge zur Berufsvorbereitung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de-DE" sz="17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BzB</a:t>
                      </a:r>
                      <a:r>
                        <a:rPr kumimoji="0" lang="de-DE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9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E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Hauptschulabschluss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Qualifizierender Hauptschulabschluss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14CC353-6C2D-4043-8CA0-0C0B4170D7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altLang="de-DE" sz="4200"/>
              <a:t>Bildungsgang </a:t>
            </a:r>
            <a:br>
              <a:rPr lang="de-DE" altLang="de-DE" sz="4200" b="1">
                <a:solidFill>
                  <a:srgbClr val="FF0000"/>
                </a:solidFill>
              </a:rPr>
            </a:br>
            <a:r>
              <a:rPr lang="de-DE" altLang="de-DE" sz="4200" b="1">
                <a:solidFill>
                  <a:srgbClr val="FF0000"/>
                </a:solidFill>
              </a:rPr>
              <a:t>Realschule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E7C9092-A608-400E-97D5-8FB71DB1C4F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de-DE" sz="3000" b="1"/>
              <a:t>Informationsabend der Grundschulen im Idsteiner Land zu den Bildungsgängen der weiterführenden Schulen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>
            <a:extLst>
              <a:ext uri="{FF2B5EF4-FFF2-40B4-BE49-F238E27FC236}">
                <a16:creationId xmlns:a16="http://schemas.microsoft.com/office/drawing/2014/main" id="{C1DF3040-56FF-4592-85F9-FAF28BC9E1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457200"/>
            <a:ext cx="8893175" cy="1371600"/>
          </a:xfrm>
        </p:spPr>
        <p:txBody>
          <a:bodyPr/>
          <a:lstStyle/>
          <a:p>
            <a:r>
              <a:rPr lang="de-DE" altLang="de-DE" sz="4000" b="1"/>
              <a:t>Bildungsgang Realschule</a:t>
            </a:r>
          </a:p>
        </p:txBody>
      </p:sp>
      <p:sp>
        <p:nvSpPr>
          <p:cNvPr id="10243" name="Inhaltsplatzhalter 8">
            <a:extLst>
              <a:ext uri="{FF2B5EF4-FFF2-40B4-BE49-F238E27FC236}">
                <a16:creationId xmlns:a16="http://schemas.microsoft.com/office/drawing/2014/main" id="{2ABE9B24-C35B-4708-B750-E7CA83982A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de-DE" altLang="de-DE" sz="1000"/>
          </a:p>
          <a:p>
            <a:pPr>
              <a:lnSpc>
                <a:spcPct val="80000"/>
              </a:lnSpc>
            </a:pPr>
            <a:r>
              <a:rPr lang="de-DE" altLang="de-DE" sz="2800"/>
              <a:t>Jahrgangsstufen  5 – 10</a:t>
            </a:r>
          </a:p>
          <a:p>
            <a:pPr>
              <a:lnSpc>
                <a:spcPct val="30000"/>
              </a:lnSpc>
              <a:buFont typeface="Wingdings" panose="05000000000000000000" pitchFamily="2" charset="2"/>
              <a:buNone/>
            </a:pPr>
            <a:endParaRPr lang="de-DE" altLang="de-DE" sz="2800"/>
          </a:p>
          <a:p>
            <a:pPr>
              <a:lnSpc>
                <a:spcPct val="80000"/>
              </a:lnSpc>
            </a:pPr>
            <a:r>
              <a:rPr lang="de-DE" altLang="de-DE" sz="2800"/>
              <a:t>Ziel: Qualifizierung für </a:t>
            </a:r>
          </a:p>
          <a:p>
            <a:pPr>
              <a:lnSpc>
                <a:spcPct val="80000"/>
              </a:lnSpc>
            </a:pPr>
            <a:endParaRPr lang="de-DE" altLang="de-DE" sz="2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DE" altLang="de-DE" sz="2800"/>
              <a:t>    - Anforderungen der Berufs- und Arbeitswelt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de-DE" altLang="de-DE" sz="28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DE" altLang="de-DE" sz="2800"/>
              <a:t>    - Besuch weiterführender Schulen</a:t>
            </a:r>
          </a:p>
          <a:p>
            <a:pPr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de-DE" altLang="de-DE" sz="1900"/>
              <a:t>       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de-DE" altLang="de-DE" sz="1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de-DE" altLang="de-DE" sz="100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DE" altLang="de-DE" sz="1000"/>
              <a:t> </a:t>
            </a:r>
          </a:p>
          <a:p>
            <a:pPr>
              <a:lnSpc>
                <a:spcPct val="30000"/>
              </a:lnSpc>
              <a:buFont typeface="Wingdings" panose="05000000000000000000" pitchFamily="2" charset="2"/>
              <a:buNone/>
            </a:pPr>
            <a:r>
              <a:rPr lang="de-DE" altLang="de-DE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>
            <a:extLst>
              <a:ext uri="{FF2B5EF4-FFF2-40B4-BE49-F238E27FC236}">
                <a16:creationId xmlns:a16="http://schemas.microsoft.com/office/drawing/2014/main" id="{8969DC2B-28BA-4DA4-9E6D-5B0D6B231F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4000" b="1"/>
              <a:t>Unterricht im Bildungsgang Realschule</a:t>
            </a:r>
          </a:p>
        </p:txBody>
      </p:sp>
      <p:sp>
        <p:nvSpPr>
          <p:cNvPr id="11267" name="Inhaltsplatzhalter 8">
            <a:extLst>
              <a:ext uri="{FF2B5EF4-FFF2-40B4-BE49-F238E27FC236}">
                <a16:creationId xmlns:a16="http://schemas.microsoft.com/office/drawing/2014/main" id="{8CBCBB28-146C-4AE9-BAFC-4BD4085757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altLang="de-DE" sz="2300"/>
              <a:t>vom Klassenlehrer- zum Fachlehrerprinzip</a:t>
            </a:r>
          </a:p>
          <a:p>
            <a:pPr>
              <a:lnSpc>
                <a:spcPct val="50000"/>
              </a:lnSpc>
              <a:buFont typeface="Wingdings" panose="05000000000000000000" pitchFamily="2" charset="2"/>
              <a:buNone/>
            </a:pPr>
            <a:endParaRPr lang="de-DE" altLang="de-DE" sz="2300"/>
          </a:p>
          <a:p>
            <a:pPr>
              <a:lnSpc>
                <a:spcPct val="80000"/>
              </a:lnSpc>
            </a:pPr>
            <a:r>
              <a:rPr lang="de-DE" altLang="de-DE" sz="2300"/>
              <a:t>Zentrale Fächer: Deutsch, Mathematik, 1. Fremdsprache </a:t>
            </a:r>
            <a:r>
              <a:rPr lang="de-DE" altLang="de-DE" sz="2000"/>
              <a:t>(ab Klasse 5, i.d.R. Englisch </a:t>
            </a:r>
            <a:r>
              <a:rPr lang="de-DE" altLang="de-DE" sz="1400"/>
              <a:t>(§ 26 VOBGM)</a:t>
            </a:r>
            <a:r>
              <a:rPr lang="de-DE" altLang="de-DE" sz="2500"/>
              <a:t>) </a:t>
            </a:r>
          </a:p>
          <a:p>
            <a:pPr>
              <a:lnSpc>
                <a:spcPct val="50000"/>
              </a:lnSpc>
              <a:buFont typeface="Wingdings" panose="05000000000000000000" pitchFamily="2" charset="2"/>
              <a:buNone/>
            </a:pPr>
            <a:endParaRPr lang="de-DE" altLang="de-DE" sz="2500"/>
          </a:p>
          <a:p>
            <a:pPr>
              <a:lnSpc>
                <a:spcPct val="80000"/>
              </a:lnSpc>
            </a:pPr>
            <a:r>
              <a:rPr lang="de-DE" altLang="de-DE" sz="2300"/>
              <a:t>Schwerpunktsetzung entsprechend Leistungen und Neigungen</a:t>
            </a:r>
          </a:p>
          <a:p>
            <a:pPr>
              <a:lnSpc>
                <a:spcPct val="50000"/>
              </a:lnSpc>
            </a:pPr>
            <a:endParaRPr lang="de-DE" altLang="de-DE" sz="2300"/>
          </a:p>
          <a:p>
            <a:pPr>
              <a:lnSpc>
                <a:spcPct val="80000"/>
              </a:lnSpc>
            </a:pPr>
            <a:r>
              <a:rPr lang="de-DE" altLang="de-DE" sz="2300"/>
              <a:t>Wahlpflichtunterricht ab Klasse 7: 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DE" altLang="de-DE" sz="2500"/>
              <a:t>     - </a:t>
            </a:r>
            <a:r>
              <a:rPr lang="de-DE" altLang="de-DE" sz="2200"/>
              <a:t>Themen des Fachs Arbeitslehre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DE" altLang="de-DE" sz="2200"/>
              <a:t>      - Angebote zur Verstärkung des Pflichtunterrichts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DE" altLang="de-DE" sz="2200"/>
              <a:t>      - 2. Fremdsprache (</a:t>
            </a:r>
            <a:r>
              <a:rPr lang="de-DE" altLang="de-DE" sz="2000"/>
              <a:t>i.d.R. Französisch </a:t>
            </a:r>
            <a:r>
              <a:rPr lang="de-DE" altLang="de-DE" sz="1400"/>
              <a:t>(§ 26 VOBGM)</a:t>
            </a:r>
            <a:r>
              <a:rPr lang="de-DE" altLang="de-DE" sz="220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0</TotalTime>
  <Words>1202</Words>
  <Application>Microsoft Office PowerPoint</Application>
  <PresentationFormat>Bildschirmpräsentation (4:3)</PresentationFormat>
  <Paragraphs>288</Paragraphs>
  <Slides>32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32</vt:i4>
      </vt:variant>
    </vt:vector>
  </HeadingPairs>
  <TitlesOfParts>
    <vt:vector size="40" baseType="lpstr">
      <vt:lpstr>Arial</vt:lpstr>
      <vt:lpstr>Arial Black</vt:lpstr>
      <vt:lpstr>Arial Rounded MT Bold</vt:lpstr>
      <vt:lpstr>Courier New</vt:lpstr>
      <vt:lpstr>Times New Roman</vt:lpstr>
      <vt:lpstr>Wingdings</vt:lpstr>
      <vt:lpstr>Pixel</vt:lpstr>
      <vt:lpstr>Acrobat Document</vt:lpstr>
      <vt:lpstr>Drei Bildungsgänge - Vier Schulformen: Hauptschule  Realschule  Gymnasium Integrierte Gesamtschule</vt:lpstr>
      <vt:lpstr>Grundschule</vt:lpstr>
      <vt:lpstr>Bildungsgang  Hauptschule</vt:lpstr>
      <vt:lpstr>Der Bildungsgang Hauptschule Pädagogische Schwerpunkte</vt:lpstr>
      <vt:lpstr>Der Bildungsgang Hauptschule Inhaltliche Schwerpunkte:</vt:lpstr>
      <vt:lpstr>Wege nach dem Abschluss</vt:lpstr>
      <vt:lpstr>Bildungsgang  Realschule</vt:lpstr>
      <vt:lpstr>Bildungsgang Realschule</vt:lpstr>
      <vt:lpstr>Unterricht im Bildungsgang Realschule</vt:lpstr>
      <vt:lpstr>Vorbereitung auf die Berufs- und Arbeitswelt im Bildungsgang Realschule</vt:lpstr>
      <vt:lpstr>Abschlussverfahren und Abschlüsse im Bildungsgang Realschule</vt:lpstr>
      <vt:lpstr>Bildungsgang Gymnasium</vt:lpstr>
      <vt:lpstr>G9 – der neunjährige gymnasiale Bildungsgang </vt:lpstr>
      <vt:lpstr>Unterricht im gymnasialen Bildungsgang</vt:lpstr>
      <vt:lpstr>G8-G9 in der Region</vt:lpstr>
      <vt:lpstr>Schulabschlüsse</vt:lpstr>
      <vt:lpstr>Unterschiede zu anderen Bildungsgängen</vt:lpstr>
      <vt:lpstr>Anforderungen und Voraussetzungen  </vt:lpstr>
      <vt:lpstr>Anforderungen und Voraussetzungen </vt:lpstr>
      <vt:lpstr>Ist der gymnasiale Bildungsgang für mein Kind geeignet? – Eltern beobachten und fragen </vt:lpstr>
      <vt:lpstr>Ist der gymnasiale Bildungsgang für mein Kind geeignet? – Eltern beobachten und fragen </vt:lpstr>
      <vt:lpstr> Integrierte Gesamtschule </vt:lpstr>
      <vt:lpstr>Warum eine Integrierte Gesamtschule?</vt:lpstr>
      <vt:lpstr>Vorteile einer Integrierten Gesamtschule</vt:lpstr>
      <vt:lpstr>Die Besonderheiten an der IGS</vt:lpstr>
      <vt:lpstr>Welche Abschlüsse bietet die IGS?</vt:lpstr>
      <vt:lpstr>Den Übergang gestalten</vt:lpstr>
      <vt:lpstr>Besondere Angebote</vt:lpstr>
      <vt:lpstr>Informationen  zu den einzelnen Schulen</vt:lpstr>
      <vt:lpstr>Herzliche Einladung …</vt:lpstr>
      <vt:lpstr>PowerPoint-Präsentation</vt:lpstr>
      <vt:lpstr>Das neue Anmeldeformular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Gymnasialer Bildungsgang</dc:title>
  <dc:creator>Angelika Beck</dc:creator>
  <cp:lastModifiedBy>Schäfer</cp:lastModifiedBy>
  <cp:revision>142</cp:revision>
  <cp:lastPrinted>2022-11-07T07:49:22Z</cp:lastPrinted>
  <dcterms:created xsi:type="dcterms:W3CDTF">2014-10-10T08:41:43Z</dcterms:created>
  <dcterms:modified xsi:type="dcterms:W3CDTF">2022-11-25T06:22:33Z</dcterms:modified>
</cp:coreProperties>
</file>